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7" r:id="rId2"/>
    <p:sldId id="308" r:id="rId3"/>
    <p:sldId id="266" r:id="rId4"/>
    <p:sldId id="268" r:id="rId5"/>
    <p:sldId id="267" r:id="rId6"/>
    <p:sldId id="270" r:id="rId7"/>
    <p:sldId id="301" r:id="rId8"/>
    <p:sldId id="271" r:id="rId9"/>
    <p:sldId id="272" r:id="rId10"/>
    <p:sldId id="274" r:id="rId11"/>
    <p:sldId id="309" r:id="rId12"/>
    <p:sldId id="275" r:id="rId13"/>
    <p:sldId id="279" r:id="rId14"/>
    <p:sldId id="286" r:id="rId15"/>
    <p:sldId id="287" r:id="rId16"/>
    <p:sldId id="288" r:id="rId17"/>
  </p:sldIdLst>
  <p:sldSz cx="9144000" cy="6858000" type="screen4x3"/>
  <p:notesSz cx="7023100" cy="93091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D79"/>
    <a:srgbClr val="F05133"/>
    <a:srgbClr val="8B9DC6"/>
    <a:srgbClr val="EAF1FB"/>
    <a:srgbClr val="9DBFEB"/>
    <a:srgbClr val="F8F8F8"/>
    <a:srgbClr val="F7D6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5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smtClean="0"/>
            </a:lvl1pPr>
          </a:lstStyle>
          <a:p>
            <a:pPr>
              <a:defRPr/>
            </a:pPr>
            <a:endParaRPr lang="en-US"/>
          </a:p>
        </p:txBody>
      </p:sp>
      <p:sp>
        <p:nvSpPr>
          <p:cNvPr id="12291"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smtClean="0"/>
            </a:lvl1pPr>
          </a:lstStyle>
          <a:p>
            <a:pPr>
              <a:defRPr/>
            </a:pPr>
            <a:endParaRPr lang="en-US"/>
          </a:p>
        </p:txBody>
      </p:sp>
      <p:sp>
        <p:nvSpPr>
          <p:cNvPr id="12295"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smtClean="0"/>
            </a:lvl1pPr>
          </a:lstStyle>
          <a:p>
            <a:pPr>
              <a:defRPr/>
            </a:pPr>
            <a:fld id="{78ED9B50-3FFD-40CE-80F9-55931E972162}" type="slidenum">
              <a:rPr lang="en-US"/>
              <a:pPr>
                <a:defRPr/>
              </a:pPr>
              <a:t>‹#›</a:t>
            </a:fld>
            <a:endParaRPr lang="en-US"/>
          </a:p>
        </p:txBody>
      </p:sp>
    </p:spTree>
    <p:extLst>
      <p:ext uri="{BB962C8B-B14F-4D97-AF65-F5344CB8AC3E}">
        <p14:creationId xmlns:p14="http://schemas.microsoft.com/office/powerpoint/2010/main" val="1699645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Sara about context of MYP</a:t>
            </a:r>
            <a:endParaRPr lang="en-GB" dirty="0"/>
          </a:p>
        </p:txBody>
      </p:sp>
      <p:sp>
        <p:nvSpPr>
          <p:cNvPr id="4" name="Slide Number Placeholder 3"/>
          <p:cNvSpPr>
            <a:spLocks noGrp="1"/>
          </p:cNvSpPr>
          <p:nvPr>
            <p:ph type="sldNum" sz="quarter" idx="10"/>
          </p:nvPr>
        </p:nvSpPr>
        <p:spPr/>
        <p:txBody>
          <a:bodyPr/>
          <a:lstStyle/>
          <a:p>
            <a:fld id="{DB451CB2-85F1-49FA-8EE8-691D71E97D7A}"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Layla</a:t>
            </a:r>
            <a:endParaRPr lang="en-GB" dirty="0"/>
          </a:p>
        </p:txBody>
      </p:sp>
      <p:sp>
        <p:nvSpPr>
          <p:cNvPr id="4" name="Slide Number Placeholder 3"/>
          <p:cNvSpPr>
            <a:spLocks noGrp="1"/>
          </p:cNvSpPr>
          <p:nvPr>
            <p:ph type="sldNum" sz="quarter" idx="10"/>
          </p:nvPr>
        </p:nvSpPr>
        <p:spPr/>
        <p:txBody>
          <a:bodyPr/>
          <a:lstStyle/>
          <a:p>
            <a:fld id="{DB451CB2-85F1-49FA-8EE8-691D71E97D7A}" type="slidenum">
              <a:rPr lang="en-GB" smtClean="0"/>
              <a:pPr/>
              <a:t>13</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Layla</a:t>
            </a:r>
            <a:endParaRPr lang="en-GB" dirty="0"/>
          </a:p>
        </p:txBody>
      </p:sp>
      <p:sp>
        <p:nvSpPr>
          <p:cNvPr id="4" name="Slide Number Placeholder 3"/>
          <p:cNvSpPr>
            <a:spLocks noGrp="1"/>
          </p:cNvSpPr>
          <p:nvPr>
            <p:ph type="sldNum" sz="quarter" idx="10"/>
          </p:nvPr>
        </p:nvSpPr>
        <p:spPr/>
        <p:txBody>
          <a:bodyPr/>
          <a:lstStyle/>
          <a:p>
            <a:fld id="{DB451CB2-85F1-49FA-8EE8-691D71E97D7A}" type="slidenum">
              <a:rPr lang="en-GB" smtClean="0"/>
              <a:pPr/>
              <a:t>14</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Sara</a:t>
            </a:r>
            <a:endParaRPr lang="en-GB" dirty="0"/>
          </a:p>
        </p:txBody>
      </p:sp>
      <p:sp>
        <p:nvSpPr>
          <p:cNvPr id="4" name="Slide Number Placeholder 3"/>
          <p:cNvSpPr>
            <a:spLocks noGrp="1"/>
          </p:cNvSpPr>
          <p:nvPr>
            <p:ph type="sldNum" sz="quarter" idx="10"/>
          </p:nvPr>
        </p:nvSpPr>
        <p:spPr/>
        <p:txBody>
          <a:bodyPr/>
          <a:lstStyle/>
          <a:p>
            <a:pPr>
              <a:defRPr/>
            </a:pPr>
            <a:fld id="{78ED9B50-3FFD-40CE-80F9-55931E972162}"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Both</a:t>
            </a:r>
            <a:endParaRPr lang="en-GB"/>
          </a:p>
        </p:txBody>
      </p:sp>
      <p:sp>
        <p:nvSpPr>
          <p:cNvPr id="4" name="Slide Number Placeholder 3"/>
          <p:cNvSpPr>
            <a:spLocks noGrp="1"/>
          </p:cNvSpPr>
          <p:nvPr>
            <p:ph type="sldNum" sz="quarter" idx="10"/>
          </p:nvPr>
        </p:nvSpPr>
        <p:spPr/>
        <p:txBody>
          <a:bodyPr/>
          <a:lstStyle/>
          <a:p>
            <a:pPr>
              <a:defRPr/>
            </a:pPr>
            <a:fld id="{78ED9B50-3FFD-40CE-80F9-55931E972162}"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Layla</a:t>
            </a:r>
            <a:endParaRPr lang="en-GB" dirty="0"/>
          </a:p>
        </p:txBody>
      </p:sp>
      <p:sp>
        <p:nvSpPr>
          <p:cNvPr id="4" name="Slide Number Placeholder 3"/>
          <p:cNvSpPr>
            <a:spLocks noGrp="1"/>
          </p:cNvSpPr>
          <p:nvPr>
            <p:ph type="sldNum" sz="quarter" idx="10"/>
          </p:nvPr>
        </p:nvSpPr>
        <p:spPr/>
        <p:txBody>
          <a:bodyPr/>
          <a:lstStyle/>
          <a:p>
            <a:pPr>
              <a:defRPr/>
            </a:pPr>
            <a:fld id="{78ED9B50-3FFD-40CE-80F9-55931E972162}"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Sara</a:t>
            </a:r>
            <a:endParaRPr lang="en-GB" dirty="0"/>
          </a:p>
        </p:txBody>
      </p:sp>
      <p:sp>
        <p:nvSpPr>
          <p:cNvPr id="4" name="Slide Number Placeholder 3"/>
          <p:cNvSpPr>
            <a:spLocks noGrp="1"/>
          </p:cNvSpPr>
          <p:nvPr>
            <p:ph type="sldNum" sz="quarter" idx="10"/>
          </p:nvPr>
        </p:nvSpPr>
        <p:spPr/>
        <p:txBody>
          <a:bodyPr/>
          <a:lstStyle/>
          <a:p>
            <a:fld id="{DB451CB2-85F1-49FA-8EE8-691D71E97D7A}" type="slidenum">
              <a:rPr lang="en-GB" smtClean="0"/>
              <a:pPr/>
              <a:t>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Sara</a:t>
            </a:r>
            <a:endParaRPr lang="en-GB" dirty="0"/>
          </a:p>
        </p:txBody>
      </p:sp>
      <p:sp>
        <p:nvSpPr>
          <p:cNvPr id="4" name="Slide Number Placeholder 3"/>
          <p:cNvSpPr>
            <a:spLocks noGrp="1"/>
          </p:cNvSpPr>
          <p:nvPr>
            <p:ph type="sldNum" sz="quarter" idx="10"/>
          </p:nvPr>
        </p:nvSpPr>
        <p:spPr/>
        <p:txBody>
          <a:bodyPr/>
          <a:lstStyle/>
          <a:p>
            <a:pPr>
              <a:defRPr/>
            </a:pPr>
            <a:fld id="{78ED9B50-3FFD-40CE-80F9-55931E972162}"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Sara</a:t>
            </a:r>
            <a:endParaRPr lang="en-GB" dirty="0"/>
          </a:p>
        </p:txBody>
      </p:sp>
      <p:sp>
        <p:nvSpPr>
          <p:cNvPr id="4" name="Slide Number Placeholder 3"/>
          <p:cNvSpPr>
            <a:spLocks noGrp="1"/>
          </p:cNvSpPr>
          <p:nvPr>
            <p:ph type="sldNum" sz="quarter" idx="10"/>
          </p:nvPr>
        </p:nvSpPr>
        <p:spPr/>
        <p:txBody>
          <a:bodyPr/>
          <a:lstStyle/>
          <a:p>
            <a:pPr>
              <a:defRPr/>
            </a:pPr>
            <a:fld id="{78ED9B50-3FFD-40CE-80F9-55931E972162}"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Catenary</a:t>
            </a:r>
            <a:endParaRPr lang="en-GB" dirty="0" smtClean="0"/>
          </a:p>
          <a:p>
            <a:r>
              <a:rPr lang="en-GB" dirty="0" smtClean="0"/>
              <a:t>Sara</a:t>
            </a:r>
            <a:endParaRPr lang="en-GB" dirty="0"/>
          </a:p>
        </p:txBody>
      </p:sp>
      <p:sp>
        <p:nvSpPr>
          <p:cNvPr id="4" name="Slide Number Placeholder 3"/>
          <p:cNvSpPr>
            <a:spLocks noGrp="1"/>
          </p:cNvSpPr>
          <p:nvPr>
            <p:ph type="sldNum" sz="quarter" idx="10"/>
          </p:nvPr>
        </p:nvSpPr>
        <p:spPr/>
        <p:txBody>
          <a:bodyPr/>
          <a:lstStyle/>
          <a:p>
            <a:fld id="{DB451CB2-85F1-49FA-8EE8-691D71E97D7A}" type="slidenum">
              <a:rPr lang="en-GB" smtClean="0"/>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Sara</a:t>
            </a:r>
            <a:endParaRPr lang="en-GB" dirty="0"/>
          </a:p>
        </p:txBody>
      </p:sp>
      <p:sp>
        <p:nvSpPr>
          <p:cNvPr id="4" name="Slide Number Placeholder 3"/>
          <p:cNvSpPr>
            <a:spLocks noGrp="1"/>
          </p:cNvSpPr>
          <p:nvPr>
            <p:ph type="sldNum" sz="quarter" idx="10"/>
          </p:nvPr>
        </p:nvSpPr>
        <p:spPr/>
        <p:txBody>
          <a:bodyPr/>
          <a:lstStyle/>
          <a:p>
            <a:fld id="{DB451CB2-85F1-49FA-8EE8-691D71E97D7A}"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Sara</a:t>
            </a:r>
            <a:endParaRPr lang="en-GB" dirty="0"/>
          </a:p>
        </p:txBody>
      </p:sp>
      <p:sp>
        <p:nvSpPr>
          <p:cNvPr id="4" name="Slide Number Placeholder 3"/>
          <p:cNvSpPr>
            <a:spLocks noGrp="1"/>
          </p:cNvSpPr>
          <p:nvPr>
            <p:ph type="sldNum" sz="quarter" idx="10"/>
          </p:nvPr>
        </p:nvSpPr>
        <p:spPr/>
        <p:txBody>
          <a:bodyPr/>
          <a:lstStyle/>
          <a:p>
            <a:fld id="{DB451CB2-85F1-49FA-8EE8-691D71E97D7A}" type="slidenum">
              <a:rPr lang="en-GB" smtClean="0"/>
              <a:pPr/>
              <a:t>10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Layla</a:t>
            </a:r>
            <a:endParaRPr lang="en-GB" dirty="0"/>
          </a:p>
        </p:txBody>
      </p:sp>
      <p:sp>
        <p:nvSpPr>
          <p:cNvPr id="4" name="Slide Number Placeholder 3"/>
          <p:cNvSpPr>
            <a:spLocks noGrp="1"/>
          </p:cNvSpPr>
          <p:nvPr>
            <p:ph type="sldNum" sz="quarter" idx="10"/>
          </p:nvPr>
        </p:nvSpPr>
        <p:spPr/>
        <p:txBody>
          <a:bodyPr/>
          <a:lstStyle/>
          <a:p>
            <a:fld id="{DB451CB2-85F1-49FA-8EE8-691D71E97D7A}" type="slidenum">
              <a:rPr lang="en-GB" smtClean="0"/>
              <a:pPr/>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05133"/>
        </a:solidFill>
        <a:effectLst/>
      </p:bgPr>
    </p:bg>
    <p:spTree>
      <p:nvGrpSpPr>
        <p:cNvPr id="1" name=""/>
        <p:cNvGrpSpPr/>
        <p:nvPr/>
      </p:nvGrpSpPr>
      <p:grpSpPr>
        <a:xfrm>
          <a:off x="0" y="0"/>
          <a:ext cx="0" cy="0"/>
          <a:chOff x="0" y="0"/>
          <a:chExt cx="0" cy="0"/>
        </a:xfrm>
      </p:grpSpPr>
      <p:pic>
        <p:nvPicPr>
          <p:cNvPr id="4" name="Picture 7" descr="logo"/>
          <p:cNvPicPr>
            <a:picLocks noChangeAspect="1" noChangeArrowheads="1"/>
          </p:cNvPicPr>
          <p:nvPr userDrawn="1"/>
        </p:nvPicPr>
        <p:blipFill>
          <a:blip r:embed="rId2" cstate="print"/>
          <a:srcRect/>
          <a:stretch>
            <a:fillRect/>
          </a:stretch>
        </p:blipFill>
        <p:spPr bwMode="auto">
          <a:xfrm>
            <a:off x="0" y="0"/>
            <a:ext cx="2543175" cy="1276350"/>
          </a:xfrm>
          <a:prstGeom prst="rect">
            <a:avLst/>
          </a:prstGeom>
          <a:noFill/>
          <a:ln w="9525">
            <a:noFill/>
            <a:miter lim="800000"/>
            <a:headEnd/>
            <a:tailEnd/>
          </a:ln>
        </p:spPr>
      </p:pic>
      <p:pic>
        <p:nvPicPr>
          <p:cNvPr id="5" name="Picture 10" descr="bottomlogos"/>
          <p:cNvPicPr>
            <a:picLocks noChangeAspect="1" noChangeArrowheads="1"/>
          </p:cNvPicPr>
          <p:nvPr userDrawn="1"/>
        </p:nvPicPr>
        <p:blipFill>
          <a:blip r:embed="rId3" cstate="print"/>
          <a:srcRect/>
          <a:stretch>
            <a:fillRect/>
          </a:stretch>
        </p:blipFill>
        <p:spPr bwMode="auto">
          <a:xfrm>
            <a:off x="34925" y="6162675"/>
            <a:ext cx="1979613" cy="695325"/>
          </a:xfrm>
          <a:prstGeom prst="rect">
            <a:avLst/>
          </a:prstGeom>
          <a:noFill/>
          <a:ln w="9525">
            <a:noFill/>
            <a:miter lim="800000"/>
            <a:headEnd/>
            <a:tailEnd/>
          </a:ln>
        </p:spPr>
      </p:pic>
      <p:sp>
        <p:nvSpPr>
          <p:cNvPr id="6" name="Oval 12"/>
          <p:cNvSpPr>
            <a:spLocks noChangeArrowheads="1"/>
          </p:cNvSpPr>
          <p:nvPr userDrawn="1"/>
        </p:nvSpPr>
        <p:spPr bwMode="auto">
          <a:xfrm>
            <a:off x="-1692275" y="1196975"/>
            <a:ext cx="2663825" cy="2663825"/>
          </a:xfrm>
          <a:prstGeom prst="ellipse">
            <a:avLst/>
          </a:prstGeom>
          <a:noFill/>
          <a:ln w="9525">
            <a:solidFill>
              <a:srgbClr val="F98D79">
                <a:alpha val="89999"/>
              </a:srgbClr>
            </a:solidFill>
            <a:round/>
            <a:headEnd/>
            <a:tailEnd/>
          </a:ln>
          <a:effectLst/>
        </p:spPr>
        <p:txBody>
          <a:bodyPr wrap="none" anchor="ctr"/>
          <a:lstStyle/>
          <a:p>
            <a:pPr>
              <a:defRPr/>
            </a:pPr>
            <a:endParaRPr lang="en-GB"/>
          </a:p>
        </p:txBody>
      </p:sp>
      <p:sp>
        <p:nvSpPr>
          <p:cNvPr id="7" name="Oval 13"/>
          <p:cNvSpPr>
            <a:spLocks noChangeArrowheads="1"/>
          </p:cNvSpPr>
          <p:nvPr userDrawn="1"/>
        </p:nvSpPr>
        <p:spPr bwMode="auto">
          <a:xfrm>
            <a:off x="-3060700" y="1341438"/>
            <a:ext cx="7127875" cy="7127875"/>
          </a:xfrm>
          <a:prstGeom prst="ellipse">
            <a:avLst/>
          </a:prstGeom>
          <a:noFill/>
          <a:ln w="9525">
            <a:solidFill>
              <a:srgbClr val="F98D79"/>
            </a:solidFill>
            <a:round/>
            <a:headEnd/>
            <a:tailEnd/>
          </a:ln>
          <a:effectLst/>
        </p:spPr>
        <p:txBody>
          <a:bodyPr wrap="none" anchor="ctr"/>
          <a:lstStyle/>
          <a:p>
            <a:pPr>
              <a:defRPr/>
            </a:pPr>
            <a:endParaRPr lang="en-GB"/>
          </a:p>
        </p:txBody>
      </p:sp>
      <p:sp>
        <p:nvSpPr>
          <p:cNvPr id="8" name="Oval 14"/>
          <p:cNvSpPr>
            <a:spLocks noChangeArrowheads="1"/>
          </p:cNvSpPr>
          <p:nvPr userDrawn="1"/>
        </p:nvSpPr>
        <p:spPr bwMode="auto">
          <a:xfrm>
            <a:off x="4500563" y="3717925"/>
            <a:ext cx="5472112" cy="5472113"/>
          </a:xfrm>
          <a:prstGeom prst="ellipse">
            <a:avLst/>
          </a:prstGeom>
          <a:noFill/>
          <a:ln w="9525">
            <a:solidFill>
              <a:srgbClr val="F98D79"/>
            </a:solidFill>
            <a:round/>
            <a:headEnd/>
            <a:tailEnd/>
          </a:ln>
          <a:effectLst/>
        </p:spPr>
        <p:txBody>
          <a:bodyPr wrap="none" anchor="ctr"/>
          <a:lstStyle/>
          <a:p>
            <a:pPr>
              <a:defRPr/>
            </a:pPr>
            <a:endParaRPr lang="en-GB"/>
          </a:p>
        </p:txBody>
      </p:sp>
      <p:sp>
        <p:nvSpPr>
          <p:cNvPr id="9" name="Oval 15"/>
          <p:cNvSpPr>
            <a:spLocks noChangeArrowheads="1"/>
          </p:cNvSpPr>
          <p:nvPr userDrawn="1"/>
        </p:nvSpPr>
        <p:spPr bwMode="auto">
          <a:xfrm>
            <a:off x="5292725" y="-1971675"/>
            <a:ext cx="6264275" cy="6264275"/>
          </a:xfrm>
          <a:prstGeom prst="ellipse">
            <a:avLst/>
          </a:prstGeom>
          <a:noFill/>
          <a:ln w="9525">
            <a:solidFill>
              <a:srgbClr val="F98D79"/>
            </a:solidFill>
            <a:round/>
            <a:headEnd/>
            <a:tailEnd/>
          </a:ln>
          <a:effectLst/>
        </p:spPr>
        <p:txBody>
          <a:bodyPr wrap="none" anchor="ctr"/>
          <a:lstStyle/>
          <a:p>
            <a:pPr>
              <a:defRPr/>
            </a:pPr>
            <a:endParaRPr lang="en-GB"/>
          </a:p>
        </p:txBody>
      </p:sp>
      <p:sp>
        <p:nvSpPr>
          <p:cNvPr id="4112" name="Rectangle 16"/>
          <p:cNvSpPr>
            <a:spLocks noGrp="1" noChangeArrowheads="1"/>
          </p:cNvSpPr>
          <p:nvPr>
            <p:ph type="ctrTitle" sz="quarter"/>
          </p:nvPr>
        </p:nvSpPr>
        <p:spPr>
          <a:xfrm>
            <a:off x="1258888" y="4438650"/>
            <a:ext cx="7345362" cy="503238"/>
          </a:xfrm>
        </p:spPr>
        <p:txBody>
          <a:bodyPr/>
          <a:lstStyle>
            <a:lvl1pPr>
              <a:defRPr/>
            </a:lvl1pPr>
          </a:lstStyle>
          <a:p>
            <a:r>
              <a:rPr lang="en-US"/>
              <a:t>Click to edit Master title style</a:t>
            </a:r>
          </a:p>
        </p:txBody>
      </p:sp>
      <p:sp>
        <p:nvSpPr>
          <p:cNvPr id="4113" name="Rectangle 17"/>
          <p:cNvSpPr>
            <a:spLocks noGrp="1" noChangeArrowheads="1"/>
          </p:cNvSpPr>
          <p:nvPr>
            <p:ph type="subTitle" sz="quarter" idx="1"/>
          </p:nvPr>
        </p:nvSpPr>
        <p:spPr>
          <a:xfrm>
            <a:off x="1258888" y="5013325"/>
            <a:ext cx="7345362" cy="339725"/>
          </a:xfrm>
        </p:spPr>
        <p:txBody>
          <a:bodyPr/>
          <a:lstStyle>
            <a:lvl1pPr marL="0" indent="0">
              <a:buFontTx/>
              <a:buNone/>
              <a:defRPr sz="1800">
                <a:solidFill>
                  <a:schemeClr val="bg1"/>
                </a:solidFill>
              </a:defRPr>
            </a:lvl1pPr>
          </a:lstStyle>
          <a:p>
            <a:r>
              <a:rPr lang="en-US"/>
              <a:t>Click to edit Master subtitle style</a:t>
            </a:r>
          </a:p>
        </p:txBody>
      </p:sp>
      <p:sp>
        <p:nvSpPr>
          <p:cNvPr id="10" name="Rectangle 4"/>
          <p:cNvSpPr>
            <a:spLocks noGrp="1" noChangeArrowheads="1"/>
          </p:cNvSpPr>
          <p:nvPr>
            <p:ph type="dt" sz="half" idx="10"/>
          </p:nvPr>
        </p:nvSpPr>
        <p:spPr>
          <a:xfrm>
            <a:off x="1258888" y="5661025"/>
            <a:ext cx="2349500" cy="476250"/>
          </a:xfrm>
        </p:spPr>
        <p:txBody>
          <a:bodyPr lIns="0"/>
          <a:lstStyle>
            <a:lvl1pPr>
              <a:defRPr smtClean="0">
                <a:solidFill>
                  <a:schemeClr val="bg1"/>
                </a:solidFill>
              </a:defRPr>
            </a:lvl1pPr>
          </a:lstStyle>
          <a:p>
            <a:pPr>
              <a:defRPr/>
            </a:pPr>
            <a:fld id="{2E96BD5B-0B04-46E5-81AA-9614572A0593}" type="datetime4">
              <a:rPr lang="en-GB"/>
              <a:pPr>
                <a:defRPr/>
              </a:pPr>
              <a:t>28 April 2014</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4C10469-B9D6-4E9A-B758-C0BCDDFB372F}" type="datetime4">
              <a:rPr lang="en-GB"/>
              <a:pPr>
                <a:defRPr/>
              </a:pPr>
              <a:t>28 April 2014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8706BB7-B296-4CD2-8B20-08ED2E445D0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1052513"/>
            <a:ext cx="1855787" cy="5073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8888" y="1052513"/>
            <a:ext cx="5419725" cy="507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16FB6DA-DE4D-45F4-AEAE-01C7FCA9D635}" type="datetime4">
              <a:rPr lang="en-GB"/>
              <a:pPr>
                <a:defRPr/>
              </a:pPr>
              <a:t>28 April 2014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43039BF-1991-4882-BC74-36D6058A31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1CC5989-4590-41D6-8109-06836F98B2AB}" type="datetime4">
              <a:rPr lang="en-GB"/>
              <a:pPr>
                <a:defRPr/>
              </a:pPr>
              <a:t>28 April 2014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9DBF1F7-64AD-4AD2-89E4-C828806485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99DED5-1D97-44D7-8023-55E8634E4ABC}" type="datetime4">
              <a:rPr lang="en-GB"/>
              <a:pPr>
                <a:defRPr/>
              </a:pPr>
              <a:t>28 April 2014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1669CAF-0F59-4255-8BB5-E8A7E4D20C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8888" y="2276475"/>
            <a:ext cx="3636962"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8250" y="2276475"/>
            <a:ext cx="363855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55B8A52-DBB3-4697-A4AF-0FC0AF5724A5}" type="datetime4">
              <a:rPr lang="en-GB"/>
              <a:pPr>
                <a:defRPr/>
              </a:pPr>
              <a:t>28 April 2014</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61963AD-8A3C-4204-ADD5-E1B96B50E9D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6A8DF76A-7F49-42E6-91AF-5B005E8010C5}" type="datetime4">
              <a:rPr lang="en-GB"/>
              <a:pPr>
                <a:defRPr/>
              </a:pPr>
              <a:t>28 April 2014</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9C0DAAC-43B4-49B5-AAD3-C5DA15B831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C39663A-FD8E-4D8B-8638-845C12B6BF5C}" type="datetime4">
              <a:rPr lang="en-GB"/>
              <a:pPr>
                <a:defRPr/>
              </a:pPr>
              <a:t>28 April 2014</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8CE5FE6-B855-4721-8BC2-028C4CC3EC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45285D5-6637-4AAB-8E1B-2EB241713B33}" type="datetime4">
              <a:rPr lang="en-GB"/>
              <a:pPr>
                <a:defRPr/>
              </a:pPr>
              <a:t>28 April 2014</a:t>
            </a:fld>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8FF54E1C-8119-4C40-AE48-2C6F213907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6F90570-891E-4F4B-A333-8DCD5F940FF6}" type="datetime4">
              <a:rPr lang="en-GB"/>
              <a:pPr>
                <a:defRPr/>
              </a:pPr>
              <a:t>28 April 2014</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BE800BF-460A-4B63-9053-1E1B06170D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2C49F8-BD5B-4304-8F1B-A37073532A73}" type="datetime4">
              <a:rPr lang="en-GB"/>
              <a:pPr>
                <a:defRPr/>
              </a:pPr>
              <a:t>28 April 2014</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95B93E0-B0E7-49F3-87ED-3F453C0BAD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Oval 11"/>
          <p:cNvSpPr>
            <a:spLocks noChangeArrowheads="1"/>
          </p:cNvSpPr>
          <p:nvPr userDrawn="1"/>
        </p:nvSpPr>
        <p:spPr bwMode="auto">
          <a:xfrm>
            <a:off x="-1692275" y="1196975"/>
            <a:ext cx="2663825" cy="2663825"/>
          </a:xfrm>
          <a:prstGeom prst="ellipse">
            <a:avLst/>
          </a:prstGeom>
          <a:noFill/>
          <a:ln w="9525">
            <a:solidFill>
              <a:srgbClr val="F7D6D0">
                <a:alpha val="89999"/>
              </a:srgbClr>
            </a:solidFill>
            <a:round/>
            <a:headEnd/>
            <a:tailEnd/>
          </a:ln>
          <a:effectLst/>
        </p:spPr>
        <p:txBody>
          <a:bodyPr wrap="none" anchor="ctr"/>
          <a:lstStyle/>
          <a:p>
            <a:pPr>
              <a:defRPr/>
            </a:pPr>
            <a:endParaRPr lang="en-GB"/>
          </a:p>
        </p:txBody>
      </p:sp>
      <p:sp>
        <p:nvSpPr>
          <p:cNvPr id="1036" name="Oval 12"/>
          <p:cNvSpPr>
            <a:spLocks noChangeArrowheads="1"/>
          </p:cNvSpPr>
          <p:nvPr userDrawn="1"/>
        </p:nvSpPr>
        <p:spPr bwMode="auto">
          <a:xfrm>
            <a:off x="-3060700" y="1341438"/>
            <a:ext cx="7127875" cy="7127875"/>
          </a:xfrm>
          <a:prstGeom prst="ellipse">
            <a:avLst/>
          </a:prstGeom>
          <a:noFill/>
          <a:ln w="9525">
            <a:solidFill>
              <a:srgbClr val="F7D6D0"/>
            </a:solidFill>
            <a:round/>
            <a:headEnd/>
            <a:tailEnd/>
          </a:ln>
          <a:effectLst/>
        </p:spPr>
        <p:txBody>
          <a:bodyPr wrap="none" anchor="ctr"/>
          <a:lstStyle/>
          <a:p>
            <a:pPr>
              <a:defRPr/>
            </a:pPr>
            <a:endParaRPr lang="en-GB"/>
          </a:p>
        </p:txBody>
      </p:sp>
      <p:sp>
        <p:nvSpPr>
          <p:cNvPr id="1037" name="Oval 13"/>
          <p:cNvSpPr>
            <a:spLocks noChangeArrowheads="1"/>
          </p:cNvSpPr>
          <p:nvPr userDrawn="1"/>
        </p:nvSpPr>
        <p:spPr bwMode="auto">
          <a:xfrm>
            <a:off x="4500563" y="3717925"/>
            <a:ext cx="5472112" cy="5472113"/>
          </a:xfrm>
          <a:prstGeom prst="ellipse">
            <a:avLst/>
          </a:prstGeom>
          <a:noFill/>
          <a:ln w="9525">
            <a:solidFill>
              <a:srgbClr val="F7D6D0"/>
            </a:solidFill>
            <a:round/>
            <a:headEnd/>
            <a:tailEnd/>
          </a:ln>
          <a:effectLst/>
        </p:spPr>
        <p:txBody>
          <a:bodyPr wrap="none" anchor="ctr"/>
          <a:lstStyle/>
          <a:p>
            <a:pPr>
              <a:defRPr/>
            </a:pPr>
            <a:endParaRPr lang="en-GB"/>
          </a:p>
        </p:txBody>
      </p:sp>
      <p:sp>
        <p:nvSpPr>
          <p:cNvPr id="1038" name="Oval 14"/>
          <p:cNvSpPr>
            <a:spLocks noChangeArrowheads="1"/>
          </p:cNvSpPr>
          <p:nvPr userDrawn="1"/>
        </p:nvSpPr>
        <p:spPr bwMode="auto">
          <a:xfrm>
            <a:off x="5292725" y="-1971675"/>
            <a:ext cx="6264275" cy="6264275"/>
          </a:xfrm>
          <a:prstGeom prst="ellipse">
            <a:avLst/>
          </a:prstGeom>
          <a:noFill/>
          <a:ln w="9525">
            <a:solidFill>
              <a:srgbClr val="F7D6D0"/>
            </a:solidFill>
            <a:round/>
            <a:headEnd/>
            <a:tailEnd/>
          </a:ln>
          <a:effectLst/>
        </p:spPr>
        <p:txBody>
          <a:bodyPr wrap="none" anchor="ctr"/>
          <a:lstStyle/>
          <a:p>
            <a:pPr>
              <a:defRPr/>
            </a:pPr>
            <a:endParaRPr lang="en-GB"/>
          </a:p>
        </p:txBody>
      </p:sp>
      <p:pic>
        <p:nvPicPr>
          <p:cNvPr id="1030" name="Picture 10" descr="bullet"/>
          <p:cNvPicPr>
            <a:picLocks noChangeAspect="1" noChangeArrowheads="1"/>
          </p:cNvPicPr>
          <p:nvPr userDrawn="1"/>
        </p:nvPicPr>
        <p:blipFill>
          <a:blip r:embed="rId13" cstate="print"/>
          <a:srcRect/>
          <a:stretch>
            <a:fillRect/>
          </a:stretch>
        </p:blipFill>
        <p:spPr bwMode="auto">
          <a:xfrm>
            <a:off x="8172450" y="6221413"/>
            <a:ext cx="585788" cy="520700"/>
          </a:xfrm>
          <a:prstGeom prst="rect">
            <a:avLst/>
          </a:prstGeom>
          <a:noFill/>
          <a:ln w="9525">
            <a:noFill/>
            <a:miter lim="800000"/>
            <a:headEnd/>
            <a:tailEnd/>
          </a:ln>
        </p:spPr>
      </p:pic>
      <p:sp>
        <p:nvSpPr>
          <p:cNvPr id="1031" name="Rectangle 2"/>
          <p:cNvSpPr>
            <a:spLocks noGrp="1" noChangeArrowheads="1"/>
          </p:cNvSpPr>
          <p:nvPr>
            <p:ph type="title"/>
          </p:nvPr>
        </p:nvSpPr>
        <p:spPr bwMode="auto">
          <a:xfrm>
            <a:off x="1258888" y="1052513"/>
            <a:ext cx="7427912" cy="574675"/>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1258888" y="2276475"/>
            <a:ext cx="7427912" cy="38496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78263" y="63373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a:defRPr/>
            </a:pPr>
            <a:fld id="{C2510233-E0C3-46FC-A0D4-6030B83C1C57}" type="datetime4">
              <a:rPr lang="en-GB"/>
              <a:pPr>
                <a:defRPr/>
              </a:pPr>
              <a:t>28 April 2014</a:t>
            </a:fld>
            <a:endParaRPr lang="en-US"/>
          </a:p>
        </p:txBody>
      </p:sp>
      <p:sp>
        <p:nvSpPr>
          <p:cNvPr id="2" name="Rectangle 6"/>
          <p:cNvSpPr>
            <a:spLocks noGrp="1" noChangeArrowheads="1"/>
          </p:cNvSpPr>
          <p:nvPr>
            <p:ph type="sldNum" sz="quarter" idx="4"/>
          </p:nvPr>
        </p:nvSpPr>
        <p:spPr bwMode="auto">
          <a:xfrm>
            <a:off x="8197850" y="6337300"/>
            <a:ext cx="4778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mn-lt"/>
              </a:defRPr>
            </a:lvl1pPr>
          </a:lstStyle>
          <a:p>
            <a:pPr>
              <a:defRPr/>
            </a:pPr>
            <a:fld id="{F03FEA98-199F-4946-8DDC-FD3E850FACDE}" type="slidenum">
              <a:rPr lang="en-US"/>
              <a:pPr>
                <a:defRPr/>
              </a:pPr>
              <a:t>‹#›</a:t>
            </a:fld>
            <a:endParaRPr lang="en-US"/>
          </a:p>
        </p:txBody>
      </p:sp>
      <p:pic>
        <p:nvPicPr>
          <p:cNvPr id="3" name="Picture 7" descr="logo_blue"/>
          <p:cNvPicPr>
            <a:picLocks noChangeAspect="1" noChangeArrowheads="1"/>
          </p:cNvPicPr>
          <p:nvPr userDrawn="1"/>
        </p:nvPicPr>
        <p:blipFill>
          <a:blip r:embed="rId14" cstate="print"/>
          <a:srcRect/>
          <a:stretch>
            <a:fillRect/>
          </a:stretch>
        </p:blipFill>
        <p:spPr bwMode="auto">
          <a:xfrm>
            <a:off x="0" y="0"/>
            <a:ext cx="2543175" cy="1276350"/>
          </a:xfrm>
          <a:prstGeom prst="rect">
            <a:avLst/>
          </a:prstGeom>
          <a:noFill/>
          <a:ln w="9525">
            <a:noFill/>
            <a:miter lim="800000"/>
            <a:headEnd/>
            <a:tailEnd/>
          </a:ln>
        </p:spPr>
      </p:pic>
      <p:pic>
        <p:nvPicPr>
          <p:cNvPr id="4" name="Picture 8" descr="bottomlogos_black"/>
          <p:cNvPicPr>
            <a:picLocks noChangeAspect="1" noChangeArrowheads="1"/>
          </p:cNvPicPr>
          <p:nvPr userDrawn="1"/>
        </p:nvPicPr>
        <p:blipFill>
          <a:blip r:embed="rId15" cstate="print"/>
          <a:srcRect/>
          <a:stretch>
            <a:fillRect/>
          </a:stretch>
        </p:blipFill>
        <p:spPr bwMode="auto">
          <a:xfrm>
            <a:off x="34925" y="6172200"/>
            <a:ext cx="1952625"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TradeGothic" pitchFamily="34" charset="0"/>
        </a:defRPr>
      </a:lvl2pPr>
      <a:lvl3pPr algn="l" rtl="0" eaLnBrk="0" fontAlgn="base" hangingPunct="0">
        <a:spcBef>
          <a:spcPct val="0"/>
        </a:spcBef>
        <a:spcAft>
          <a:spcPct val="0"/>
        </a:spcAft>
        <a:defRPr sz="2400">
          <a:solidFill>
            <a:schemeClr val="tx1"/>
          </a:solidFill>
          <a:latin typeface="TradeGothic" pitchFamily="34" charset="0"/>
        </a:defRPr>
      </a:lvl3pPr>
      <a:lvl4pPr algn="l" rtl="0" eaLnBrk="0" fontAlgn="base" hangingPunct="0">
        <a:spcBef>
          <a:spcPct val="0"/>
        </a:spcBef>
        <a:spcAft>
          <a:spcPct val="0"/>
        </a:spcAft>
        <a:defRPr sz="2400">
          <a:solidFill>
            <a:schemeClr val="tx1"/>
          </a:solidFill>
          <a:latin typeface="TradeGothic" pitchFamily="34" charset="0"/>
        </a:defRPr>
      </a:lvl4pPr>
      <a:lvl5pPr algn="l" rtl="0" eaLnBrk="0" fontAlgn="base" hangingPunct="0">
        <a:spcBef>
          <a:spcPct val="0"/>
        </a:spcBef>
        <a:spcAft>
          <a:spcPct val="0"/>
        </a:spcAft>
        <a:defRPr sz="2400">
          <a:solidFill>
            <a:schemeClr val="tx1"/>
          </a:solidFill>
          <a:latin typeface="TradeGothic" pitchFamily="34" charset="0"/>
        </a:defRPr>
      </a:lvl5pPr>
      <a:lvl6pPr marL="457200" algn="l" rtl="0" fontAlgn="base">
        <a:spcBef>
          <a:spcPct val="0"/>
        </a:spcBef>
        <a:spcAft>
          <a:spcPct val="0"/>
        </a:spcAft>
        <a:defRPr sz="2400">
          <a:solidFill>
            <a:schemeClr val="tx1"/>
          </a:solidFill>
          <a:latin typeface="TradeGothic" pitchFamily="34" charset="0"/>
        </a:defRPr>
      </a:lvl6pPr>
      <a:lvl7pPr marL="914400" algn="l" rtl="0" fontAlgn="base">
        <a:spcBef>
          <a:spcPct val="0"/>
        </a:spcBef>
        <a:spcAft>
          <a:spcPct val="0"/>
        </a:spcAft>
        <a:defRPr sz="2400">
          <a:solidFill>
            <a:schemeClr val="tx1"/>
          </a:solidFill>
          <a:latin typeface="TradeGothic" pitchFamily="34" charset="0"/>
        </a:defRPr>
      </a:lvl7pPr>
      <a:lvl8pPr marL="1371600" algn="l" rtl="0" fontAlgn="base">
        <a:spcBef>
          <a:spcPct val="0"/>
        </a:spcBef>
        <a:spcAft>
          <a:spcPct val="0"/>
        </a:spcAft>
        <a:defRPr sz="2400">
          <a:solidFill>
            <a:schemeClr val="tx1"/>
          </a:solidFill>
          <a:latin typeface="TradeGothic" pitchFamily="34" charset="0"/>
        </a:defRPr>
      </a:lvl8pPr>
      <a:lvl9pPr marL="1828800" algn="l" rtl="0" fontAlgn="base">
        <a:spcBef>
          <a:spcPct val="0"/>
        </a:spcBef>
        <a:spcAft>
          <a:spcPct val="0"/>
        </a:spcAft>
        <a:defRPr sz="2400">
          <a:solidFill>
            <a:schemeClr val="tx1"/>
          </a:solidFill>
          <a:latin typeface="TradeGothic" pitchFamily="34" charset="0"/>
        </a:defRPr>
      </a:lvl9pPr>
    </p:titleStyle>
    <p:bodyStyle>
      <a:lvl1pPr marL="342900" indent="-342900" algn="l" rtl="0" eaLnBrk="0" fontAlgn="base" hangingPunct="0">
        <a:spcBef>
          <a:spcPct val="20000"/>
        </a:spcBef>
        <a:spcAft>
          <a:spcPct val="0"/>
        </a:spcAft>
        <a:buSzPct val="80000"/>
        <a:buBlip>
          <a:blip r:embed="rId16"/>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70000"/>
        <a:buBlip>
          <a:blip r:embed="rId16"/>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16"/>
        </a:buBlip>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bo.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cc.ibo.org/ibis/occ/images/models/MYP_ENG.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ibo.org/"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ww.georgiastandards.org/Frameworks/GSO%20Frameworks/Accelerated_Math_II_Unit_7_Student_Edition_11-4-09.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44824"/>
            <a:ext cx="7427912" cy="1584176"/>
          </a:xfrm>
        </p:spPr>
        <p:txBody>
          <a:bodyPr/>
          <a:lstStyle/>
          <a:p>
            <a:r>
              <a:rPr lang="en-GB" sz="4000" dirty="0"/>
              <a:t>International Baccalaureate (IB) </a:t>
            </a:r>
            <a:r>
              <a:rPr lang="en-GB" sz="4000" dirty="0" smtClean="0"/>
              <a:t/>
            </a:r>
            <a:br>
              <a:rPr lang="en-GB" sz="4000" dirty="0" smtClean="0"/>
            </a:br>
            <a:r>
              <a:rPr lang="en-GB" sz="4000" dirty="0" smtClean="0"/>
              <a:t>Middle </a:t>
            </a:r>
            <a:r>
              <a:rPr lang="en-GB" sz="4000" dirty="0"/>
              <a:t>Years Program (MYP)</a:t>
            </a:r>
            <a:endParaRPr lang="en-US" sz="40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ATM </a:t>
            </a:r>
            <a:r>
              <a:rPr lang="en-US" dirty="0"/>
              <a:t>King’s College </a:t>
            </a:r>
            <a:r>
              <a:rPr lang="en-US" dirty="0" smtClean="0"/>
              <a:t>London</a:t>
            </a:r>
          </a:p>
          <a:p>
            <a:pPr marL="0" indent="0">
              <a:buNone/>
            </a:pPr>
            <a:r>
              <a:rPr lang="en-GB" dirty="0" smtClean="0"/>
              <a:t>Sara Brouwer</a:t>
            </a:r>
            <a:endParaRPr lang="en-US" dirty="0"/>
          </a:p>
          <a:p>
            <a:endParaRPr lang="en-US" dirty="0"/>
          </a:p>
        </p:txBody>
      </p:sp>
      <p:sp>
        <p:nvSpPr>
          <p:cNvPr id="4" name="Date Placeholder 3"/>
          <p:cNvSpPr>
            <a:spLocks noGrp="1"/>
          </p:cNvSpPr>
          <p:nvPr>
            <p:ph type="dt" sz="half" idx="10"/>
          </p:nvPr>
        </p:nvSpPr>
        <p:spPr/>
        <p:txBody>
          <a:bodyPr/>
          <a:lstStyle/>
          <a:p>
            <a:pPr>
              <a:defRPr/>
            </a:pPr>
            <a:fld id="{01CC5989-4590-41D6-8109-06836F98B2AB}" type="datetime4">
              <a:rPr lang="en-GB" smtClean="0"/>
              <a:pPr>
                <a:defRPr/>
              </a:pPr>
              <a:t>28 April 2014</a:t>
            </a:fld>
            <a:endParaRPr lang="en-US"/>
          </a:p>
        </p:txBody>
      </p:sp>
      <p:sp>
        <p:nvSpPr>
          <p:cNvPr id="5" name="Slide Number Placeholder 4"/>
          <p:cNvSpPr>
            <a:spLocks noGrp="1"/>
          </p:cNvSpPr>
          <p:nvPr>
            <p:ph type="sldNum" sz="quarter" idx="11"/>
          </p:nvPr>
        </p:nvSpPr>
        <p:spPr/>
        <p:txBody>
          <a:bodyPr/>
          <a:lstStyle/>
          <a:p>
            <a:pPr>
              <a:defRPr/>
            </a:pPr>
            <a:fld id="{39DBF1F7-64AD-4AD2-89E4-C828806485B3}" type="slidenum">
              <a:rPr lang="en-US" smtClean="0"/>
              <a:pPr>
                <a:defRPr/>
              </a:pPr>
              <a:t>1</a:t>
            </a:fld>
            <a:endParaRPr lang="en-US"/>
          </a:p>
        </p:txBody>
      </p:sp>
    </p:spTree>
    <p:extLst>
      <p:ext uri="{BB962C8B-B14F-4D97-AF65-F5344CB8AC3E}">
        <p14:creationId xmlns:p14="http://schemas.microsoft.com/office/powerpoint/2010/main" val="2821177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B050"/>
                </a:solidFill>
              </a:rPr>
              <a:t>Brunel</a:t>
            </a:r>
            <a:endParaRPr lang="en-GB" b="1" dirty="0">
              <a:solidFill>
                <a:srgbClr val="00B050"/>
              </a:solidFill>
            </a:endParaRPr>
          </a:p>
        </p:txBody>
      </p:sp>
      <p:sp>
        <p:nvSpPr>
          <p:cNvPr id="4" name="Rectangle 3"/>
          <p:cNvSpPr>
            <a:spLocks noGrp="1" noChangeArrowheads="1"/>
          </p:cNvSpPr>
          <p:nvPr>
            <p:ph idx="1"/>
          </p:nvPr>
        </p:nvSpPr>
        <p:spPr/>
        <p:txBody>
          <a:bodyPr/>
          <a:lstStyle/>
          <a:p>
            <a:pPr eaLnBrk="1" hangingPunct="1"/>
            <a:r>
              <a:rPr lang="en-US" dirty="0" smtClean="0"/>
              <a:t>Grade 10 (year 11) Mathematics  (Extended) and Physics Students</a:t>
            </a:r>
          </a:p>
          <a:p>
            <a:pPr eaLnBrk="1" hangingPunct="1">
              <a:buNone/>
            </a:pPr>
            <a:endParaRPr lang="en-US" dirty="0" smtClean="0"/>
          </a:p>
          <a:p>
            <a:pPr eaLnBrk="1" hangingPunct="1"/>
            <a:r>
              <a:rPr lang="en-US" dirty="0" smtClean="0"/>
              <a:t>Cross curricular unit</a:t>
            </a:r>
          </a:p>
          <a:p>
            <a:pPr eaLnBrk="1" hangingPunct="1"/>
            <a:endParaRPr lang="en-US" dirty="0" smtClean="0"/>
          </a:p>
          <a:p>
            <a:pPr eaLnBrk="1" hangingPunct="1"/>
            <a:r>
              <a:rPr lang="en-US" dirty="0" smtClean="0"/>
              <a:t>Jointly taught by mathematics and physics.</a:t>
            </a:r>
          </a:p>
          <a:p>
            <a:pPr eaLnBrk="1" hangingPunct="1"/>
            <a:endParaRPr lang="en-US" dirty="0" smtClean="0"/>
          </a:p>
          <a:p>
            <a:pPr eaLnBrk="1" hangingPunct="1"/>
            <a:r>
              <a:rPr lang="en-US" dirty="0" smtClean="0"/>
              <a:t>Single project prepared by students assessed by different criteria according to subject </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Brunel Museum visit</a:t>
            </a:r>
            <a:endParaRPr lang="en-US" b="1" dirty="0"/>
          </a:p>
        </p:txBody>
      </p:sp>
      <p:sp>
        <p:nvSpPr>
          <p:cNvPr id="3" name="Content Placeholder 2"/>
          <p:cNvSpPr>
            <a:spLocks noGrp="1"/>
          </p:cNvSpPr>
          <p:nvPr>
            <p:ph idx="1"/>
          </p:nvPr>
        </p:nvSpPr>
        <p:spPr>
          <a:xfrm>
            <a:off x="971600" y="1772816"/>
            <a:ext cx="7427912" cy="3849688"/>
          </a:xfrm>
        </p:spPr>
        <p:txBody>
          <a:bodyPr/>
          <a:lstStyle/>
          <a:p>
            <a:r>
              <a:rPr lang="en-GB" dirty="0"/>
              <a:t>Measuring air resistance with </a:t>
            </a:r>
            <a:r>
              <a:rPr lang="en-GB" dirty="0" err="1"/>
              <a:t>TINSpire</a:t>
            </a:r>
            <a:r>
              <a:rPr lang="en-GB" dirty="0"/>
              <a:t> and </a:t>
            </a:r>
            <a:r>
              <a:rPr lang="en-GB" dirty="0" smtClean="0"/>
              <a:t>mobile</a:t>
            </a:r>
          </a:p>
          <a:p>
            <a:pPr marL="0" indent="0">
              <a:buNone/>
            </a:pPr>
            <a:endParaRPr lang="en-GB" dirty="0" smtClean="0"/>
          </a:p>
          <a:p>
            <a:r>
              <a:rPr lang="en-GB" dirty="0"/>
              <a:t>IKB links history to the </a:t>
            </a:r>
            <a:r>
              <a:rPr lang="en-GB" dirty="0" smtClean="0"/>
              <a:t>experiments</a:t>
            </a:r>
          </a:p>
          <a:p>
            <a:pPr marL="0" indent="0">
              <a:buNone/>
            </a:pPr>
            <a:endParaRPr lang="en-GB" dirty="0" smtClean="0"/>
          </a:p>
          <a:p>
            <a:r>
              <a:rPr lang="en-GB" dirty="0"/>
              <a:t>Swinging pendulum</a:t>
            </a:r>
            <a:endParaRPr lang="en-US" dirty="0"/>
          </a:p>
        </p:txBody>
      </p:sp>
      <p:sp>
        <p:nvSpPr>
          <p:cNvPr id="4" name="Date Placeholder 3"/>
          <p:cNvSpPr>
            <a:spLocks noGrp="1"/>
          </p:cNvSpPr>
          <p:nvPr>
            <p:ph type="dt" sz="half" idx="10"/>
          </p:nvPr>
        </p:nvSpPr>
        <p:spPr/>
        <p:txBody>
          <a:bodyPr/>
          <a:lstStyle/>
          <a:p>
            <a:pPr>
              <a:defRPr/>
            </a:pPr>
            <a:fld id="{01CC5989-4590-41D6-8109-06836F98B2AB}" type="datetime4">
              <a:rPr lang="en-GB" smtClean="0"/>
              <a:pPr>
                <a:defRPr/>
              </a:pPr>
              <a:t>28 April 2014</a:t>
            </a:fld>
            <a:endParaRPr lang="en-US"/>
          </a:p>
        </p:txBody>
      </p:sp>
      <p:sp>
        <p:nvSpPr>
          <p:cNvPr id="5" name="Slide Number Placeholder 4"/>
          <p:cNvSpPr>
            <a:spLocks noGrp="1"/>
          </p:cNvSpPr>
          <p:nvPr>
            <p:ph type="sldNum" sz="quarter" idx="11"/>
          </p:nvPr>
        </p:nvSpPr>
        <p:spPr/>
        <p:txBody>
          <a:bodyPr/>
          <a:lstStyle/>
          <a:p>
            <a:pPr>
              <a:defRPr/>
            </a:pPr>
            <a:fld id="{39DBF1F7-64AD-4AD2-89E4-C828806485B3}" type="slidenum">
              <a:rPr lang="en-US" smtClean="0"/>
              <a:pPr>
                <a:defRPr/>
              </a:pPr>
              <a:t>11</a:t>
            </a:fld>
            <a:endParaRPr lang="en-US"/>
          </a:p>
        </p:txBody>
      </p:sp>
      <p:pic>
        <p:nvPicPr>
          <p:cNvPr id="6" name="Content Placeholder 5" descr="\\ppserver09\Staff\Westminster\Academic Departments\Mathematics\Trip Pictures\Brunel 2011\DSCF2517.JPG"/>
          <p:cNvPicPr>
            <a:picLocks/>
          </p:cNvPicPr>
          <p:nvPr/>
        </p:nvPicPr>
        <p:blipFill rotWithShape="1">
          <a:blip r:embed="rId2" cstate="print"/>
          <a:srcRect l="63356" t="130"/>
          <a:stretch/>
        </p:blipFill>
        <p:spPr bwMode="auto">
          <a:xfrm>
            <a:off x="5652120" y="2420888"/>
            <a:ext cx="1880886" cy="3844690"/>
          </a:xfrm>
          <a:prstGeom prst="rect">
            <a:avLst/>
          </a:prstGeom>
          <a:noFill/>
          <a:ln w="9525">
            <a:noFill/>
            <a:miter lim="800000"/>
            <a:headEnd/>
            <a:tailEnd/>
          </a:ln>
        </p:spPr>
      </p:pic>
    </p:spTree>
    <p:extLst>
      <p:ext uri="{BB962C8B-B14F-4D97-AF65-F5344CB8AC3E}">
        <p14:creationId xmlns:p14="http://schemas.microsoft.com/office/powerpoint/2010/main" val="2194281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4" name="Picture 16" descr="C:\Documents and Settings\Sara\Local Settings\Temporary Internet Files\Content.IE5\VALZ8UUK\MP900443595[1].jpg"/>
          <p:cNvPicPr>
            <a:picLocks noChangeAspect="1" noChangeArrowheads="1"/>
          </p:cNvPicPr>
          <p:nvPr/>
        </p:nvPicPr>
        <p:blipFill>
          <a:blip r:embed="rId3" cstate="print"/>
          <a:srcRect/>
          <a:stretch>
            <a:fillRect/>
          </a:stretch>
        </p:blipFill>
        <p:spPr bwMode="auto">
          <a:xfrm>
            <a:off x="0" y="5569502"/>
            <a:ext cx="5940152" cy="1288498"/>
          </a:xfrm>
          <a:prstGeom prst="rect">
            <a:avLst/>
          </a:prstGeom>
          <a:noFill/>
        </p:spPr>
      </p:pic>
      <p:pic>
        <p:nvPicPr>
          <p:cNvPr id="12303" name="Picture 15" descr="C:\Documents and Settings\Sara\Local Settings\Temporary Internet Files\Content.IE5\8OVM8TVQ\MC900149419[1].wmf"/>
          <p:cNvPicPr>
            <a:picLocks noChangeAspect="1" noChangeArrowheads="1"/>
          </p:cNvPicPr>
          <p:nvPr/>
        </p:nvPicPr>
        <p:blipFill>
          <a:blip r:embed="rId4" cstate="print"/>
          <a:srcRect/>
          <a:stretch>
            <a:fillRect/>
          </a:stretch>
        </p:blipFill>
        <p:spPr bwMode="auto">
          <a:xfrm rot="533849">
            <a:off x="251520" y="0"/>
            <a:ext cx="3458424" cy="2104931"/>
          </a:xfrm>
          <a:prstGeom prst="rect">
            <a:avLst/>
          </a:prstGeom>
          <a:noFill/>
        </p:spPr>
      </p:pic>
      <p:sp>
        <p:nvSpPr>
          <p:cNvPr id="2" name="Title 1"/>
          <p:cNvSpPr>
            <a:spLocks noGrp="1"/>
          </p:cNvSpPr>
          <p:nvPr>
            <p:ph type="title"/>
          </p:nvPr>
        </p:nvSpPr>
        <p:spPr>
          <a:xfrm>
            <a:off x="2500298" y="1052513"/>
            <a:ext cx="7427912" cy="574675"/>
          </a:xfrm>
        </p:spPr>
        <p:txBody>
          <a:bodyPr>
            <a:normAutofit/>
          </a:bodyPr>
          <a:lstStyle/>
          <a:p>
            <a:r>
              <a:rPr lang="en-GB" b="1" dirty="0" smtClean="0">
                <a:solidFill>
                  <a:srgbClr val="00B050"/>
                </a:solidFill>
              </a:rPr>
              <a:t>             Wonderful Decade Project</a:t>
            </a:r>
            <a:endParaRPr lang="en-GB" b="1" dirty="0">
              <a:solidFill>
                <a:srgbClr val="00B050"/>
              </a:solidFill>
            </a:endParaRPr>
          </a:p>
        </p:txBody>
      </p:sp>
      <p:sp>
        <p:nvSpPr>
          <p:cNvPr id="3" name="Content Placeholder 2"/>
          <p:cNvSpPr>
            <a:spLocks noGrp="1"/>
          </p:cNvSpPr>
          <p:nvPr>
            <p:ph idx="1"/>
          </p:nvPr>
        </p:nvSpPr>
        <p:spPr>
          <a:xfrm>
            <a:off x="1500166" y="1857364"/>
            <a:ext cx="4170368" cy="3849688"/>
          </a:xfrm>
        </p:spPr>
        <p:txBody>
          <a:bodyPr>
            <a:normAutofit lnSpcReduction="10000"/>
          </a:bodyPr>
          <a:lstStyle/>
          <a:p>
            <a:pPr>
              <a:buNone/>
            </a:pPr>
            <a:r>
              <a:rPr lang="en-GB" dirty="0" smtClean="0"/>
              <a:t>The ‘It’s a Wonderful Decade’ unit is a cross-disciplinary unit which explores the legacy and innovations of the 1940s. </a:t>
            </a:r>
          </a:p>
          <a:p>
            <a:pPr>
              <a:buNone/>
            </a:pPr>
            <a:endParaRPr lang="en-GB" dirty="0" smtClean="0"/>
          </a:p>
          <a:p>
            <a:pPr>
              <a:buNone/>
            </a:pPr>
            <a:r>
              <a:rPr lang="en-GB" dirty="0" smtClean="0"/>
              <a:t>The title is reminiscent of one of the most iconic films of that decade ‘It’s  Wonderful Life’ (1946, Frank Capra) and also refers to the many wondrous developments during this decade which have directly influenced modern society.</a:t>
            </a:r>
            <a:endParaRPr lang="en-GB" dirty="0"/>
          </a:p>
        </p:txBody>
      </p:sp>
      <p:pic>
        <p:nvPicPr>
          <p:cNvPr id="12290" name="Picture 2" descr="C:\Documents and Settings\Sara\Local Settings\Temporary Internet Files\Content.IE5\8OVM8TVQ\MC900156565[1].wmf"/>
          <p:cNvPicPr>
            <a:picLocks noChangeAspect="1" noChangeArrowheads="1"/>
          </p:cNvPicPr>
          <p:nvPr/>
        </p:nvPicPr>
        <p:blipFill>
          <a:blip r:embed="rId5" cstate="print"/>
          <a:srcRect/>
          <a:stretch>
            <a:fillRect/>
          </a:stretch>
        </p:blipFill>
        <p:spPr bwMode="auto">
          <a:xfrm>
            <a:off x="5796136" y="1988840"/>
            <a:ext cx="1796796" cy="1602943"/>
          </a:xfrm>
          <a:prstGeom prst="rect">
            <a:avLst/>
          </a:prstGeom>
          <a:noFill/>
        </p:spPr>
      </p:pic>
      <p:pic>
        <p:nvPicPr>
          <p:cNvPr id="12302" name="Picture 14" descr="C:\Documents and Settings\Sara\Local Settings\Temporary Internet Files\Content.IE5\PYOM9ULL\MC900149517[1].wmf"/>
          <p:cNvPicPr>
            <a:picLocks noChangeAspect="1" noChangeArrowheads="1"/>
          </p:cNvPicPr>
          <p:nvPr/>
        </p:nvPicPr>
        <p:blipFill>
          <a:blip r:embed="rId6" cstate="print"/>
          <a:srcRect/>
          <a:stretch>
            <a:fillRect/>
          </a:stretch>
        </p:blipFill>
        <p:spPr bwMode="auto">
          <a:xfrm>
            <a:off x="5919457" y="4255129"/>
            <a:ext cx="3224543" cy="2602871"/>
          </a:xfrm>
          <a:prstGeom prst="rect">
            <a:avLst/>
          </a:prstGeom>
          <a:noFill/>
        </p:spPr>
      </p:pic>
      <p:pic>
        <p:nvPicPr>
          <p:cNvPr id="1026" name="Picture 2" descr="C:\Documents and Settings\Sara\Local Settings\Temporary Internet Files\Content.IE5\9ZW19GYI\MC900252447[1].wmf"/>
          <p:cNvPicPr>
            <a:picLocks noChangeAspect="1" noChangeArrowheads="1"/>
          </p:cNvPicPr>
          <p:nvPr/>
        </p:nvPicPr>
        <p:blipFill>
          <a:blip r:embed="rId7" cstate="print"/>
          <a:srcRect/>
          <a:stretch>
            <a:fillRect/>
          </a:stretch>
        </p:blipFill>
        <p:spPr bwMode="auto">
          <a:xfrm>
            <a:off x="7616952" y="0"/>
            <a:ext cx="1527048" cy="18242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de breaking hut.JPG"/>
          <p:cNvPicPr>
            <a:picLocks noChangeAspect="1"/>
          </p:cNvPicPr>
          <p:nvPr/>
        </p:nvPicPr>
        <p:blipFill>
          <a:blip r:embed="rId3" cstate="print"/>
          <a:stretch>
            <a:fillRect/>
          </a:stretch>
        </p:blipFill>
        <p:spPr>
          <a:xfrm>
            <a:off x="1642157" y="1268760"/>
            <a:ext cx="2873293" cy="2154970"/>
          </a:xfrm>
          <a:prstGeom prst="rect">
            <a:avLst/>
          </a:prstGeom>
        </p:spPr>
      </p:pic>
      <p:pic>
        <p:nvPicPr>
          <p:cNvPr id="6" name="Content Placeholder 3" descr="Colossus.JPG"/>
          <p:cNvPicPr>
            <a:picLocks noChangeAspect="1"/>
          </p:cNvPicPr>
          <p:nvPr/>
        </p:nvPicPr>
        <p:blipFill>
          <a:blip r:embed="rId4" cstate="print"/>
          <a:stretch>
            <a:fillRect/>
          </a:stretch>
        </p:blipFill>
        <p:spPr>
          <a:xfrm>
            <a:off x="5364088" y="1844824"/>
            <a:ext cx="2849290" cy="2136968"/>
          </a:xfrm>
          <a:prstGeom prst="rect">
            <a:avLst/>
          </a:prstGeom>
        </p:spPr>
      </p:pic>
      <p:pic>
        <p:nvPicPr>
          <p:cNvPr id="7" name="Content Placeholder 3" descr="Tony Sales Colossus.JPG"/>
          <p:cNvPicPr>
            <a:picLocks noChangeAspect="1"/>
          </p:cNvPicPr>
          <p:nvPr/>
        </p:nvPicPr>
        <p:blipFill>
          <a:blip r:embed="rId5" cstate="print"/>
          <a:stretch>
            <a:fillRect/>
          </a:stretch>
        </p:blipFill>
        <p:spPr>
          <a:xfrm>
            <a:off x="1619672" y="3836278"/>
            <a:ext cx="2843808" cy="2132856"/>
          </a:xfrm>
          <a:prstGeom prst="rect">
            <a:avLst/>
          </a:prstGeom>
        </p:spPr>
      </p:pic>
      <p:pic>
        <p:nvPicPr>
          <p:cNvPr id="12" name="Content Placeholder 3" descr="Enigma machine.JPG"/>
          <p:cNvPicPr>
            <a:picLocks noChangeAspect="1"/>
          </p:cNvPicPr>
          <p:nvPr/>
        </p:nvPicPr>
        <p:blipFill>
          <a:blip r:embed="rId6" cstate="print"/>
          <a:stretch>
            <a:fillRect/>
          </a:stretch>
        </p:blipFill>
        <p:spPr>
          <a:xfrm>
            <a:off x="5076056" y="4509120"/>
            <a:ext cx="2939819" cy="2204864"/>
          </a:xfrm>
          <a:prstGeom prst="rect">
            <a:avLst/>
          </a:prstGeom>
        </p:spPr>
      </p:pic>
      <p:sp>
        <p:nvSpPr>
          <p:cNvPr id="13" name="Title 12"/>
          <p:cNvSpPr>
            <a:spLocks noGrp="1"/>
          </p:cNvSpPr>
          <p:nvPr>
            <p:ph type="title"/>
          </p:nvPr>
        </p:nvSpPr>
        <p:spPr>
          <a:xfrm>
            <a:off x="1403648" y="260648"/>
            <a:ext cx="7427912" cy="574675"/>
          </a:xfrm>
        </p:spPr>
        <p:txBody>
          <a:bodyPr/>
          <a:lstStyle/>
          <a:p>
            <a:pPr algn="ctr"/>
            <a:r>
              <a:rPr lang="en-GB" b="1" dirty="0" smtClean="0"/>
              <a:t>                 Bletchley Park Visit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Next Chapter</a:t>
            </a:r>
            <a:endParaRPr lang="en-GB" b="1" dirty="0"/>
          </a:p>
        </p:txBody>
      </p:sp>
      <p:sp>
        <p:nvSpPr>
          <p:cNvPr id="3" name="Content Placeholder 2"/>
          <p:cNvSpPr>
            <a:spLocks noGrp="1"/>
          </p:cNvSpPr>
          <p:nvPr>
            <p:ph idx="1"/>
          </p:nvPr>
        </p:nvSpPr>
        <p:spPr/>
        <p:txBody>
          <a:bodyPr>
            <a:normAutofit/>
          </a:bodyPr>
          <a:lstStyle/>
          <a:p>
            <a:r>
              <a:rPr lang="en-GB" sz="2800" dirty="0" smtClean="0"/>
              <a:t>Knowing and Understanding</a:t>
            </a:r>
          </a:p>
          <a:p>
            <a:r>
              <a:rPr lang="en-GB" sz="2800" dirty="0" smtClean="0"/>
              <a:t>Investigating</a:t>
            </a:r>
          </a:p>
          <a:p>
            <a:r>
              <a:rPr lang="en-GB" sz="2800" dirty="0" smtClean="0"/>
              <a:t>Communicating</a:t>
            </a:r>
          </a:p>
          <a:p>
            <a:r>
              <a:rPr lang="en-GB" sz="2800" dirty="0" smtClean="0"/>
              <a:t>Applying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E-assessment</a:t>
            </a:r>
            <a:endParaRPr lang="en-GB" dirty="0"/>
          </a:p>
        </p:txBody>
      </p:sp>
      <p:sp>
        <p:nvSpPr>
          <p:cNvPr id="3" name="Content Placeholder 2"/>
          <p:cNvSpPr>
            <a:spLocks noGrp="1"/>
          </p:cNvSpPr>
          <p:nvPr>
            <p:ph idx="1"/>
          </p:nvPr>
        </p:nvSpPr>
        <p:spPr/>
        <p:txBody>
          <a:bodyPr/>
          <a:lstStyle/>
          <a:p>
            <a:r>
              <a:rPr lang="en-GB" dirty="0" smtClean="0"/>
              <a:t>MYP 5</a:t>
            </a:r>
          </a:p>
          <a:p>
            <a:r>
              <a:rPr lang="en-GB" dirty="0" smtClean="0"/>
              <a:t>Pilot</a:t>
            </a:r>
          </a:p>
          <a:p>
            <a:r>
              <a:rPr lang="en-GB" smtClean="0"/>
              <a:t>interactive</a:t>
            </a:r>
            <a:endParaRPr lang="en-GB"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Documents and Settings\Sara\Local Settings\Temporary Internet Files\Content.IE5\FSJSIHM5\MC900104618[1].wmf"/>
          <p:cNvPicPr>
            <a:picLocks noGrp="1" noChangeAspect="1" noChangeArrowheads="1"/>
          </p:cNvPicPr>
          <p:nvPr>
            <p:ph idx="4294967295"/>
          </p:nvPr>
        </p:nvPicPr>
        <p:blipFill>
          <a:blip r:embed="rId3" cstate="print"/>
          <a:srcRect/>
          <a:stretch>
            <a:fillRect/>
          </a:stretch>
        </p:blipFill>
        <p:spPr bwMode="auto">
          <a:xfrm>
            <a:off x="3419872" y="5805264"/>
            <a:ext cx="1828800" cy="801688"/>
          </a:xfrm>
          <a:prstGeom prst="rect">
            <a:avLst/>
          </a:prstGeom>
          <a:noFill/>
        </p:spPr>
      </p:pic>
      <p:pic>
        <p:nvPicPr>
          <p:cNvPr id="3074" name="Picture 2" descr="C:\Documents and Settings\Sara\Local Settings\Temporary Internet Files\Content.IE5\VALZ8UUK\MC900104938[1].wmf"/>
          <p:cNvPicPr>
            <a:picLocks noChangeAspect="1" noChangeArrowheads="1"/>
          </p:cNvPicPr>
          <p:nvPr/>
        </p:nvPicPr>
        <p:blipFill>
          <a:blip r:embed="rId4" cstate="print"/>
          <a:srcRect/>
          <a:stretch>
            <a:fillRect/>
          </a:stretch>
        </p:blipFill>
        <p:spPr bwMode="auto">
          <a:xfrm rot="2071013">
            <a:off x="7178886" y="2478346"/>
            <a:ext cx="1814170" cy="1096366"/>
          </a:xfrm>
          <a:prstGeom prst="rect">
            <a:avLst/>
          </a:prstGeom>
          <a:noFill/>
        </p:spPr>
      </p:pic>
      <p:pic>
        <p:nvPicPr>
          <p:cNvPr id="3076" name="Picture 4" descr="C:\Documents and Settings\Sara\Local Settings\Temporary Internet Files\Content.IE5\8OVM8TVQ\MC900104918[1].wmf"/>
          <p:cNvPicPr>
            <a:picLocks noChangeAspect="1" noChangeArrowheads="1"/>
          </p:cNvPicPr>
          <p:nvPr/>
        </p:nvPicPr>
        <p:blipFill>
          <a:blip r:embed="rId5" cstate="print"/>
          <a:srcRect/>
          <a:stretch>
            <a:fillRect/>
          </a:stretch>
        </p:blipFill>
        <p:spPr bwMode="auto">
          <a:xfrm rot="19609230">
            <a:off x="475430" y="2610923"/>
            <a:ext cx="1817827" cy="779069"/>
          </a:xfrm>
          <a:prstGeom prst="rect">
            <a:avLst/>
          </a:prstGeom>
          <a:noFill/>
        </p:spPr>
      </p:pic>
      <p:pic>
        <p:nvPicPr>
          <p:cNvPr id="3077" name="Picture 5" descr="C:\Documents and Settings\Sara\Local Settings\Temporary Internet Files\Content.IE5\2J1P44SR\MC900104818[1].wmf"/>
          <p:cNvPicPr>
            <a:picLocks noChangeAspect="1" noChangeArrowheads="1"/>
          </p:cNvPicPr>
          <p:nvPr/>
        </p:nvPicPr>
        <p:blipFill>
          <a:blip r:embed="rId6" cstate="print"/>
          <a:srcRect/>
          <a:stretch>
            <a:fillRect/>
          </a:stretch>
        </p:blipFill>
        <p:spPr bwMode="auto">
          <a:xfrm rot="1959783">
            <a:off x="262682" y="5168940"/>
            <a:ext cx="1812341" cy="572414"/>
          </a:xfrm>
          <a:prstGeom prst="rect">
            <a:avLst/>
          </a:prstGeom>
          <a:noFill/>
        </p:spPr>
      </p:pic>
      <p:pic>
        <p:nvPicPr>
          <p:cNvPr id="3078" name="Picture 6" descr="C:\Documents and Settings\Sara\Local Settings\Temporary Internet Files\Content.IE5\VL4483QN\MC900434475[1].wmf"/>
          <p:cNvPicPr>
            <a:picLocks noChangeAspect="1" noChangeArrowheads="1"/>
          </p:cNvPicPr>
          <p:nvPr/>
        </p:nvPicPr>
        <p:blipFill>
          <a:blip r:embed="rId7" cstate="print"/>
          <a:srcRect/>
          <a:stretch>
            <a:fillRect/>
          </a:stretch>
        </p:blipFill>
        <p:spPr bwMode="auto">
          <a:xfrm>
            <a:off x="2411759" y="692696"/>
            <a:ext cx="4551599" cy="1800200"/>
          </a:xfrm>
          <a:prstGeom prst="rect">
            <a:avLst/>
          </a:prstGeom>
          <a:noFill/>
        </p:spPr>
      </p:pic>
      <p:pic>
        <p:nvPicPr>
          <p:cNvPr id="3080" name="Picture 8" descr="C:\Documents and Settings\Sara\Local Settings\Temporary Internet Files\Content.IE5\OT90WUS9\MC900434479[1].wmf"/>
          <p:cNvPicPr>
            <a:picLocks noChangeAspect="1" noChangeArrowheads="1"/>
          </p:cNvPicPr>
          <p:nvPr/>
        </p:nvPicPr>
        <p:blipFill>
          <a:blip r:embed="rId8" cstate="print"/>
          <a:srcRect/>
          <a:stretch>
            <a:fillRect/>
          </a:stretch>
        </p:blipFill>
        <p:spPr bwMode="auto">
          <a:xfrm rot="20021956">
            <a:off x="6812727" y="5521427"/>
            <a:ext cx="1828800" cy="790575"/>
          </a:xfrm>
          <a:prstGeom prst="rect">
            <a:avLst/>
          </a:prstGeom>
          <a:noFill/>
        </p:spPr>
      </p:pic>
      <p:pic>
        <p:nvPicPr>
          <p:cNvPr id="19458" name="Picture 2" descr="http://audreydk.files.wordpress.com/2010/08/shukran.jpg"/>
          <p:cNvPicPr>
            <a:picLocks noChangeAspect="1" noChangeArrowheads="1"/>
          </p:cNvPicPr>
          <p:nvPr/>
        </p:nvPicPr>
        <p:blipFill>
          <a:blip r:embed="rId9" cstate="print"/>
          <a:srcRect/>
          <a:stretch>
            <a:fillRect/>
          </a:stretch>
        </p:blipFill>
        <p:spPr bwMode="auto">
          <a:xfrm>
            <a:off x="2714612" y="3143248"/>
            <a:ext cx="2786082" cy="15811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International Baccalaureate</a:t>
            </a:r>
            <a:endParaRPr lang="en-US" dirty="0"/>
          </a:p>
        </p:txBody>
      </p:sp>
      <p:sp>
        <p:nvSpPr>
          <p:cNvPr id="3" name="Content Placeholder 2"/>
          <p:cNvSpPr>
            <a:spLocks noGrp="1"/>
          </p:cNvSpPr>
          <p:nvPr>
            <p:ph idx="1"/>
          </p:nvPr>
        </p:nvSpPr>
        <p:spPr/>
        <p:txBody>
          <a:bodyPr/>
          <a:lstStyle/>
          <a:p>
            <a:pPr>
              <a:buNone/>
            </a:pPr>
            <a:r>
              <a:rPr lang="en-US" dirty="0"/>
              <a:t>Four </a:t>
            </a:r>
            <a:r>
              <a:rPr lang="en-GB" dirty="0"/>
              <a:t>programmes</a:t>
            </a:r>
          </a:p>
          <a:p>
            <a:pPr>
              <a:buNone/>
            </a:pPr>
            <a:endParaRPr lang="en-US" dirty="0"/>
          </a:p>
          <a:p>
            <a:r>
              <a:rPr lang="en-US" dirty="0"/>
              <a:t>IBPYP </a:t>
            </a:r>
          </a:p>
          <a:p>
            <a:r>
              <a:rPr lang="en-US" dirty="0"/>
              <a:t>IBMYP</a:t>
            </a:r>
          </a:p>
          <a:p>
            <a:r>
              <a:rPr lang="en-US" dirty="0"/>
              <a:t>IBDP</a:t>
            </a:r>
          </a:p>
          <a:p>
            <a:r>
              <a:rPr lang="en-US" dirty="0"/>
              <a:t>IBCC</a:t>
            </a:r>
          </a:p>
          <a:p>
            <a:pPr marL="0" indent="0">
              <a:buNone/>
            </a:pPr>
            <a:endParaRPr lang="en-US" dirty="0"/>
          </a:p>
        </p:txBody>
      </p:sp>
      <p:sp>
        <p:nvSpPr>
          <p:cNvPr id="4" name="Date Placeholder 3"/>
          <p:cNvSpPr>
            <a:spLocks noGrp="1"/>
          </p:cNvSpPr>
          <p:nvPr>
            <p:ph type="dt" sz="half" idx="10"/>
          </p:nvPr>
        </p:nvSpPr>
        <p:spPr/>
        <p:txBody>
          <a:bodyPr/>
          <a:lstStyle/>
          <a:p>
            <a:pPr>
              <a:defRPr/>
            </a:pPr>
            <a:fld id="{01CC5989-4590-41D6-8109-06836F98B2AB}" type="datetime4">
              <a:rPr lang="en-GB" smtClean="0"/>
              <a:pPr>
                <a:defRPr/>
              </a:pPr>
              <a:t>28 April 2014</a:t>
            </a:fld>
            <a:endParaRPr lang="en-US"/>
          </a:p>
        </p:txBody>
      </p:sp>
      <p:sp>
        <p:nvSpPr>
          <p:cNvPr id="5" name="Slide Number Placeholder 4"/>
          <p:cNvSpPr>
            <a:spLocks noGrp="1"/>
          </p:cNvSpPr>
          <p:nvPr>
            <p:ph type="sldNum" sz="quarter" idx="11"/>
          </p:nvPr>
        </p:nvSpPr>
        <p:spPr/>
        <p:txBody>
          <a:bodyPr/>
          <a:lstStyle/>
          <a:p>
            <a:pPr>
              <a:defRPr/>
            </a:pPr>
            <a:fld id="{39DBF1F7-64AD-4AD2-89E4-C828806485B3}" type="slidenum">
              <a:rPr lang="en-US" smtClean="0"/>
              <a:pPr>
                <a:defRPr/>
              </a:pPr>
              <a:t>2</a:t>
            </a:fld>
            <a:endParaRPr lang="en-US"/>
          </a:p>
        </p:txBody>
      </p:sp>
    </p:spTree>
    <p:extLst>
      <p:ext uri="{BB962C8B-B14F-4D97-AF65-F5344CB8AC3E}">
        <p14:creationId xmlns:p14="http://schemas.microsoft.com/office/powerpoint/2010/main" val="46705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22"/>
            <a:ext cx="8229600" cy="792088"/>
          </a:xfrm>
        </p:spPr>
        <p:txBody>
          <a:bodyPr/>
          <a:lstStyle/>
          <a:p>
            <a:r>
              <a:rPr lang="en-GB" b="1" dirty="0" smtClean="0">
                <a:solidFill>
                  <a:srgbClr val="0070C0"/>
                </a:solidFill>
              </a:rPr>
              <a:t>IB Learner Profile</a:t>
            </a:r>
            <a:endParaRPr lang="en-GB" b="1" dirty="0">
              <a:solidFill>
                <a:srgbClr val="0070C0"/>
              </a:solidFill>
            </a:endParaRPr>
          </a:p>
        </p:txBody>
      </p:sp>
      <p:sp>
        <p:nvSpPr>
          <p:cNvPr id="3" name="Content Placeholder 2"/>
          <p:cNvSpPr>
            <a:spLocks noGrp="1"/>
          </p:cNvSpPr>
          <p:nvPr>
            <p:ph idx="1"/>
          </p:nvPr>
        </p:nvSpPr>
        <p:spPr>
          <a:xfrm>
            <a:off x="467544" y="1988840"/>
            <a:ext cx="8229600" cy="5217443"/>
          </a:xfrm>
        </p:spPr>
        <p:txBody>
          <a:bodyPr>
            <a:noAutofit/>
          </a:bodyPr>
          <a:lstStyle/>
          <a:p>
            <a:r>
              <a:rPr lang="en-GB" dirty="0" smtClean="0"/>
              <a:t>Inquirers</a:t>
            </a:r>
          </a:p>
          <a:p>
            <a:r>
              <a:rPr lang="en-GB" dirty="0" smtClean="0"/>
              <a:t>Knowledgeable</a:t>
            </a:r>
          </a:p>
          <a:p>
            <a:r>
              <a:rPr lang="en-GB" dirty="0" smtClean="0"/>
              <a:t>Thinkers</a:t>
            </a:r>
          </a:p>
          <a:p>
            <a:r>
              <a:rPr lang="en-GB" dirty="0" smtClean="0"/>
              <a:t>Communicators</a:t>
            </a:r>
          </a:p>
          <a:p>
            <a:r>
              <a:rPr lang="en-GB" dirty="0" smtClean="0"/>
              <a:t>Principled</a:t>
            </a:r>
          </a:p>
          <a:p>
            <a:r>
              <a:rPr lang="en-GB" dirty="0" smtClean="0"/>
              <a:t>Open-minded</a:t>
            </a:r>
          </a:p>
          <a:p>
            <a:r>
              <a:rPr lang="en-GB" dirty="0" smtClean="0"/>
              <a:t>Caring</a:t>
            </a:r>
          </a:p>
          <a:p>
            <a:r>
              <a:rPr lang="en-GB" dirty="0" smtClean="0"/>
              <a:t>Risk-takers</a:t>
            </a:r>
          </a:p>
          <a:p>
            <a:r>
              <a:rPr lang="en-GB" dirty="0" smtClean="0"/>
              <a:t>Balanced</a:t>
            </a:r>
          </a:p>
          <a:p>
            <a:r>
              <a:rPr lang="en-GB" dirty="0" smtClean="0"/>
              <a:t>Reflective</a:t>
            </a:r>
          </a:p>
          <a:p>
            <a:pPr marL="0" indent="0">
              <a:buNone/>
            </a:pPr>
            <a:endParaRPr lang="en-US" sz="1200" dirty="0" smtClean="0">
              <a:hlinkClick r:id="rId3"/>
            </a:endParaRPr>
          </a:p>
          <a:p>
            <a:pPr marL="0" indent="0">
              <a:buNone/>
            </a:pPr>
            <a:r>
              <a:rPr lang="en-US" sz="1200" dirty="0" smtClean="0">
                <a:hlinkClick r:id="rId3"/>
              </a:rPr>
              <a:t>http</a:t>
            </a:r>
            <a:r>
              <a:rPr lang="en-US" sz="1200" dirty="0">
                <a:hlinkClick r:id="rId3"/>
              </a:rPr>
              <a:t>://www.ibo.org/</a:t>
            </a:r>
            <a:r>
              <a:rPr lang="en-US" sz="1200" dirty="0"/>
              <a:t> </a:t>
            </a:r>
          </a:p>
          <a:p>
            <a:pPr marL="0" indent="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MYP</a:t>
            </a:r>
            <a:endParaRPr lang="en-GB" dirty="0"/>
          </a:p>
        </p:txBody>
      </p: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Middle Years Programme model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r>
              <a:rPr kumimoji="0" lang="en-US" sz="1800" b="0" i="0" u="none" strike="noStrike" cap="none" normalizeH="0" baseline="0" smtClean="0">
                <a:ln>
                  <a:noFill/>
                </a:ln>
                <a:solidFill>
                  <a:schemeClr val="tx1"/>
                </a:solidFill>
                <a:effectLst/>
                <a:latin typeface="Arial" charset="0"/>
                <a:cs typeface="Arial" charset="0"/>
                <a:hlinkClick r:id="rId3"/>
              </a:rPr>
              <a:t>  </a:t>
            </a:r>
            <a:r>
              <a:rPr kumimoji="0" lang="en-US" sz="24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4" name="Picture 2" descr="Programme mode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98884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200" dirty="0" smtClean="0">
                <a:hlinkClick r:id="rId5"/>
              </a:rPr>
              <a:t>http</a:t>
            </a:r>
            <a:r>
              <a:rPr lang="en-US" sz="1200" dirty="0">
                <a:hlinkClick r:id="rId5"/>
              </a:rPr>
              <a:t>://www.ibo.org</a:t>
            </a:r>
            <a:r>
              <a:rPr lang="en-US" sz="1200" dirty="0" smtClean="0">
                <a:hlinkClick r:id="rId5"/>
              </a:rPr>
              <a:t>/</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Middle Years Programme (MYP) currently</a:t>
            </a:r>
            <a:endParaRPr lang="en-GB" b="1" dirty="0">
              <a:solidFill>
                <a:srgbClr val="00B050"/>
              </a:solidFill>
            </a:endParaRPr>
          </a:p>
        </p:txBody>
      </p:sp>
      <p:sp>
        <p:nvSpPr>
          <p:cNvPr id="3" name="Content Placeholder 2"/>
          <p:cNvSpPr>
            <a:spLocks noGrp="1"/>
          </p:cNvSpPr>
          <p:nvPr>
            <p:ph idx="1"/>
          </p:nvPr>
        </p:nvSpPr>
        <p:spPr>
          <a:xfrm>
            <a:off x="457200" y="2000621"/>
            <a:ext cx="8229600" cy="4857403"/>
          </a:xfrm>
        </p:spPr>
        <p:txBody>
          <a:bodyPr/>
          <a:lstStyle/>
          <a:p>
            <a:r>
              <a:rPr lang="en-GB" dirty="0" smtClean="0"/>
              <a:t>Grades 6 to 10</a:t>
            </a:r>
          </a:p>
          <a:p>
            <a:r>
              <a:rPr lang="en-GB" dirty="0" smtClean="0"/>
              <a:t>Areas of interaction</a:t>
            </a:r>
          </a:p>
          <a:p>
            <a:pPr lvl="1"/>
            <a:r>
              <a:rPr lang="en-GB" sz="2400" dirty="0" smtClean="0"/>
              <a:t>Approaches to learning</a:t>
            </a:r>
          </a:p>
          <a:p>
            <a:pPr lvl="1"/>
            <a:r>
              <a:rPr lang="en-GB" sz="2400" dirty="0" smtClean="0"/>
              <a:t>Community and service</a:t>
            </a:r>
          </a:p>
          <a:p>
            <a:pPr lvl="1"/>
            <a:r>
              <a:rPr lang="en-GB" sz="2400" dirty="0" smtClean="0"/>
              <a:t>Health and social education</a:t>
            </a:r>
          </a:p>
          <a:p>
            <a:pPr lvl="1"/>
            <a:r>
              <a:rPr lang="en-GB" sz="2400" dirty="0" smtClean="0"/>
              <a:t>Environments</a:t>
            </a:r>
          </a:p>
          <a:p>
            <a:pPr lvl="1"/>
            <a:r>
              <a:rPr lang="en-GB" sz="2400" dirty="0" smtClean="0"/>
              <a:t>Human ingenuity</a:t>
            </a:r>
          </a:p>
          <a:p>
            <a:r>
              <a:rPr lang="en-GB" dirty="0" smtClean="0"/>
              <a:t>Cross curricular projects</a:t>
            </a:r>
            <a:endParaRPr lang="en-GB" dirty="0"/>
          </a:p>
        </p:txBody>
      </p:sp>
      <p:pic>
        <p:nvPicPr>
          <p:cNvPr id="7170" name="Picture 2" descr="C:\Documents and Settings\Sara\Local Settings\Temporary Internet Files\Content.IE5\2J1P44SR\MC900232723[1].wmf"/>
          <p:cNvPicPr>
            <a:picLocks noChangeAspect="1" noChangeArrowheads="1"/>
          </p:cNvPicPr>
          <p:nvPr/>
        </p:nvPicPr>
        <p:blipFill>
          <a:blip r:embed="rId3" cstate="print"/>
          <a:srcRect/>
          <a:stretch>
            <a:fillRect/>
          </a:stretch>
        </p:blipFill>
        <p:spPr bwMode="auto">
          <a:xfrm>
            <a:off x="5652120" y="4869160"/>
            <a:ext cx="2604380" cy="13731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1000" fill="hold"/>
                                        <p:tgtEl>
                                          <p:spTgt spid="7170"/>
                                        </p:tgtEl>
                                        <p:attrNameLst>
                                          <p:attrName>ppt_x</p:attrName>
                                        </p:attrNameLst>
                                      </p:cBhvr>
                                      <p:tavLst>
                                        <p:tav tm="0">
                                          <p:val>
                                            <p:strVal val="1+#ppt_w/2"/>
                                          </p:val>
                                        </p:tav>
                                        <p:tav tm="100000">
                                          <p:val>
                                            <p:strVal val="#ppt_x"/>
                                          </p:val>
                                        </p:tav>
                                      </p:tavLst>
                                    </p:anim>
                                    <p:anim calcmode="lin" valueType="num">
                                      <p:cBhvr additive="base">
                                        <p:cTn id="13" dur="1000" fill="hold"/>
                                        <p:tgtEl>
                                          <p:spTgt spid="717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8" fill="hold"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Collaboration look like?</a:t>
            </a:r>
            <a:endParaRPr lang="en-GB" dirty="0"/>
          </a:p>
        </p:txBody>
      </p:sp>
      <p:sp>
        <p:nvSpPr>
          <p:cNvPr id="3" name="Content Placeholder 2"/>
          <p:cNvSpPr>
            <a:spLocks noGrp="1"/>
          </p:cNvSpPr>
          <p:nvPr>
            <p:ph idx="1"/>
          </p:nvPr>
        </p:nvSpPr>
        <p:spPr/>
        <p:txBody>
          <a:bodyPr>
            <a:normAutofit/>
          </a:bodyPr>
          <a:lstStyle/>
          <a:p>
            <a:r>
              <a:rPr lang="en-GB" dirty="0" smtClean="0"/>
              <a:t>Collapsed day (Human Ingenuity Day)</a:t>
            </a:r>
          </a:p>
          <a:p>
            <a:pPr>
              <a:buNone/>
            </a:pPr>
            <a:endParaRPr lang="en-GB" dirty="0" smtClean="0"/>
          </a:p>
          <a:p>
            <a:r>
              <a:rPr lang="en-GB" dirty="0" smtClean="0"/>
              <a:t>Focus on an Area of Interaction (Trebuchets/Brunel)</a:t>
            </a:r>
          </a:p>
          <a:p>
            <a:pPr>
              <a:buNone/>
            </a:pPr>
            <a:endParaRPr lang="en-GB" dirty="0" smtClean="0"/>
          </a:p>
          <a:p>
            <a:r>
              <a:rPr lang="en-GB" dirty="0" smtClean="0"/>
              <a:t>Focus on a curricular theme (Wonderful Decade)</a:t>
            </a:r>
          </a:p>
          <a:p>
            <a:pPr>
              <a:buNone/>
            </a:pPr>
            <a:endParaRPr lang="en-GB" dirty="0" smtClean="0"/>
          </a:p>
          <a:p>
            <a:r>
              <a:rPr lang="en-GB" dirty="0" smtClean="0"/>
              <a:t>Focus on a single activity (World Summit)</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Human ingenuity Day</a:t>
            </a:r>
            <a:endParaRPr lang="en-GB" dirty="0"/>
          </a:p>
        </p:txBody>
      </p:sp>
      <p:sp>
        <p:nvSpPr>
          <p:cNvPr id="4" name="Date Placeholder 3"/>
          <p:cNvSpPr>
            <a:spLocks noGrp="1"/>
          </p:cNvSpPr>
          <p:nvPr>
            <p:ph type="dt" sz="half" idx="10"/>
          </p:nvPr>
        </p:nvSpPr>
        <p:spPr/>
        <p:txBody>
          <a:bodyPr/>
          <a:lstStyle/>
          <a:p>
            <a:pPr>
              <a:defRPr/>
            </a:pPr>
            <a:fld id="{01CC5989-4590-41D6-8109-06836F98B2AB}" type="datetime4">
              <a:rPr lang="en-GB" smtClean="0"/>
              <a:pPr>
                <a:defRPr/>
              </a:pPr>
              <a:t>28 April 2014</a:t>
            </a:fld>
            <a:endParaRPr lang="en-US"/>
          </a:p>
        </p:txBody>
      </p:sp>
      <p:sp>
        <p:nvSpPr>
          <p:cNvPr id="5" name="Slide Number Placeholder 4"/>
          <p:cNvSpPr>
            <a:spLocks noGrp="1"/>
          </p:cNvSpPr>
          <p:nvPr>
            <p:ph type="sldNum" sz="quarter" idx="11"/>
          </p:nvPr>
        </p:nvSpPr>
        <p:spPr/>
        <p:txBody>
          <a:bodyPr/>
          <a:lstStyle/>
          <a:p>
            <a:pPr>
              <a:defRPr/>
            </a:pPr>
            <a:fld id="{39DBF1F7-64AD-4AD2-89E4-C828806485B3}" type="slidenum">
              <a:rPr lang="en-US" smtClean="0"/>
              <a:pPr>
                <a:defRPr/>
              </a:pPr>
              <a:t>7</a:t>
            </a:fld>
            <a:endParaRPr lang="en-US"/>
          </a:p>
        </p:txBody>
      </p:sp>
      <p:pic>
        <p:nvPicPr>
          <p:cNvPr id="1026" name="Picture 2"/>
          <p:cNvPicPr>
            <a:picLocks noGrp="1" noChangeAspect="1" noChangeArrowheads="1"/>
          </p:cNvPicPr>
          <p:nvPr>
            <p:ph idx="1"/>
          </p:nvPr>
        </p:nvPicPr>
        <p:blipFill>
          <a:blip r:embed="rId3" cstate="print"/>
          <a:srcRect l="3072" t="24371" r="12309" b="6969"/>
          <a:stretch>
            <a:fillRect/>
          </a:stretch>
        </p:blipFill>
        <p:spPr bwMode="auto">
          <a:xfrm>
            <a:off x="1357290" y="1571612"/>
            <a:ext cx="7429552" cy="48226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Human ingenuity Day</a:t>
            </a:r>
            <a:endParaRPr lang="en-GB" b="1" dirty="0">
              <a:solidFill>
                <a:srgbClr val="00B050"/>
              </a:solidFill>
            </a:endParaRPr>
          </a:p>
        </p:txBody>
      </p:sp>
      <p:pic>
        <p:nvPicPr>
          <p:cNvPr id="2050" name="Picture 2"/>
          <p:cNvPicPr>
            <a:picLocks noGrp="1" noChangeAspect="1" noChangeArrowheads="1"/>
          </p:cNvPicPr>
          <p:nvPr>
            <p:ph sz="half" idx="1"/>
          </p:nvPr>
        </p:nvPicPr>
        <p:blipFill>
          <a:blip r:embed="rId3" cstate="print"/>
          <a:stretch>
            <a:fillRect/>
          </a:stretch>
        </p:blipFill>
        <p:spPr bwMode="auto">
          <a:xfrm>
            <a:off x="457200" y="2446414"/>
            <a:ext cx="4038600" cy="2833534"/>
          </a:xfrm>
          <a:prstGeom prst="rect">
            <a:avLst/>
          </a:prstGeom>
          <a:noFill/>
          <a:ln w="9525">
            <a:noFill/>
            <a:miter lim="800000"/>
            <a:headEnd/>
            <a:tailEnd/>
          </a:ln>
        </p:spPr>
      </p:pic>
      <p:sp>
        <p:nvSpPr>
          <p:cNvPr id="6" name="Content Placeholder 5"/>
          <p:cNvSpPr>
            <a:spLocks noGrp="1"/>
          </p:cNvSpPr>
          <p:nvPr>
            <p:ph sz="half" idx="2"/>
          </p:nvPr>
        </p:nvSpPr>
        <p:spPr/>
        <p:txBody>
          <a:bodyPr/>
          <a:lstStyle/>
          <a:p>
            <a:pPr>
              <a:buNone/>
            </a:pPr>
            <a:endParaRPr lang="en-GB" dirty="0"/>
          </a:p>
        </p:txBody>
      </p:sp>
      <p:sp>
        <p:nvSpPr>
          <p:cNvPr id="5" name="TextBox 4"/>
          <p:cNvSpPr txBox="1"/>
          <p:nvPr/>
        </p:nvSpPr>
        <p:spPr>
          <a:xfrm>
            <a:off x="539552" y="6237312"/>
            <a:ext cx="8283934" cy="461665"/>
          </a:xfrm>
          <a:prstGeom prst="rect">
            <a:avLst/>
          </a:prstGeom>
          <a:noFill/>
        </p:spPr>
        <p:txBody>
          <a:bodyPr wrap="none" rtlCol="0">
            <a:spAutoFit/>
          </a:bodyPr>
          <a:lstStyle/>
          <a:p>
            <a:r>
              <a:rPr lang="en-GB" sz="1200" dirty="0" smtClean="0">
                <a:hlinkClick r:id="rId4"/>
              </a:rPr>
              <a:t>https://www.georgiastandards.org/Frameworks/GSO%20Frameworks/Accelerated_Math_II_Unit_7_Student_Edition_11-4-09.pdf</a:t>
            </a:r>
            <a:endParaRPr lang="en-GB" sz="1200" dirty="0" smtClean="0"/>
          </a:p>
          <a:p>
            <a:endParaRPr lang="en-GB" sz="1200" dirty="0"/>
          </a:p>
        </p:txBody>
      </p:sp>
      <p:pic>
        <p:nvPicPr>
          <p:cNvPr id="7" name="Picture 2"/>
          <p:cNvPicPr>
            <a:picLocks noChangeAspect="1" noChangeArrowheads="1"/>
          </p:cNvPicPr>
          <p:nvPr/>
        </p:nvPicPr>
        <p:blipFill>
          <a:blip r:embed="rId5" cstate="print"/>
          <a:srcRect/>
          <a:stretch>
            <a:fillRect/>
          </a:stretch>
        </p:blipFill>
        <p:spPr bwMode="auto">
          <a:xfrm>
            <a:off x="5148064" y="2204864"/>
            <a:ext cx="2981325"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B050"/>
                </a:solidFill>
              </a:rPr>
              <a:t>Area of interaction (human ingenuity)</a:t>
            </a:r>
            <a:endParaRPr lang="en-GB" b="1" dirty="0">
              <a:solidFill>
                <a:srgbClr val="00B050"/>
              </a:solidFill>
            </a:endParaRPr>
          </a:p>
        </p:txBody>
      </p:sp>
      <p:sp>
        <p:nvSpPr>
          <p:cNvPr id="3" name="Content Placeholder 2"/>
          <p:cNvSpPr>
            <a:spLocks noGrp="1"/>
          </p:cNvSpPr>
          <p:nvPr>
            <p:ph idx="1"/>
          </p:nvPr>
        </p:nvSpPr>
        <p:spPr/>
        <p:txBody>
          <a:bodyPr/>
          <a:lstStyle/>
          <a:p>
            <a:r>
              <a:rPr lang="en-GB" dirty="0" smtClean="0"/>
              <a:t>In design and technology students planned and made a trebuchets</a:t>
            </a:r>
          </a:p>
          <a:p>
            <a:pPr>
              <a:buNone/>
            </a:pPr>
            <a:endParaRPr lang="en-GB" dirty="0" smtClean="0"/>
          </a:p>
          <a:p>
            <a:endParaRPr lang="en-GB" dirty="0" smtClean="0"/>
          </a:p>
          <a:p>
            <a:endParaRPr lang="en-GB" dirty="0" smtClean="0"/>
          </a:p>
          <a:p>
            <a:r>
              <a:rPr lang="en-GB" dirty="0" smtClean="0"/>
              <a:t>In Mathematics students went to a nearby park and filmed path of ball and in the classroom found an equation to fit the curve</a:t>
            </a:r>
          </a:p>
        </p:txBody>
      </p:sp>
      <p:pic>
        <p:nvPicPr>
          <p:cNvPr id="8194" name="Picture 2" descr="C:\Documents and Settings\Sara\Local Settings\Temporary Internet Files\Content.IE5\9ZW19GYI\MC900324808[1].wmf"/>
          <p:cNvPicPr>
            <a:picLocks noChangeAspect="1" noChangeArrowheads="1"/>
          </p:cNvPicPr>
          <p:nvPr/>
        </p:nvPicPr>
        <p:blipFill>
          <a:blip r:embed="rId3" cstate="print"/>
          <a:srcRect/>
          <a:stretch>
            <a:fillRect/>
          </a:stretch>
        </p:blipFill>
        <p:spPr bwMode="auto">
          <a:xfrm>
            <a:off x="3347864" y="2852936"/>
            <a:ext cx="1815998" cy="10460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1000" fill="hold"/>
                                        <p:tgtEl>
                                          <p:spTgt spid="8194"/>
                                        </p:tgtEl>
                                        <p:attrNameLst>
                                          <p:attrName>ppt_x</p:attrName>
                                        </p:attrNameLst>
                                      </p:cBhvr>
                                      <p:tavLst>
                                        <p:tav tm="0">
                                          <p:val>
                                            <p:strVal val="#ppt_x"/>
                                          </p:val>
                                        </p:tav>
                                        <p:tav tm="100000">
                                          <p:val>
                                            <p:strVal val="#ppt_x"/>
                                          </p:val>
                                        </p:tav>
                                      </p:tavLst>
                                    </p:anim>
                                    <p:anim calcmode="lin" valueType="num">
                                      <p:cBhvr additive="base">
                                        <p:cTn id="13" dur="1000" fill="hold"/>
                                        <p:tgtEl>
                                          <p:spTgt spid="819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14">
      <a:dk1>
        <a:srgbClr val="000000"/>
      </a:dk1>
      <a:lt1>
        <a:srgbClr val="FFFFFF"/>
      </a:lt1>
      <a:dk2>
        <a:srgbClr val="FFFFFF"/>
      </a:dk2>
      <a:lt2>
        <a:srgbClr val="808080"/>
      </a:lt2>
      <a:accent1>
        <a:srgbClr val="8CB4E8"/>
      </a:accent1>
      <a:accent2>
        <a:srgbClr val="FFFFFF"/>
      </a:accent2>
      <a:accent3>
        <a:srgbClr val="FFFFFF"/>
      </a:accent3>
      <a:accent4>
        <a:srgbClr val="000000"/>
      </a:accent4>
      <a:accent5>
        <a:srgbClr val="C5D6F2"/>
      </a:accent5>
      <a:accent6>
        <a:srgbClr val="E7E7E7"/>
      </a:accent6>
      <a:hlink>
        <a:srgbClr val="003399"/>
      </a:hlink>
      <a:folHlink>
        <a:srgbClr val="003399"/>
      </a:folHlink>
    </a:clrScheme>
    <a:fontScheme name="Default Design">
      <a:majorFont>
        <a:latin typeface="TradeGothic"/>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8CB4E8"/>
        </a:lt1>
        <a:dk2>
          <a:srgbClr val="FFFFFF"/>
        </a:dk2>
        <a:lt2>
          <a:srgbClr val="808080"/>
        </a:lt2>
        <a:accent1>
          <a:srgbClr val="8CB4E8"/>
        </a:accent1>
        <a:accent2>
          <a:srgbClr val="FFFFFF"/>
        </a:accent2>
        <a:accent3>
          <a:srgbClr val="C5D6F2"/>
        </a:accent3>
        <a:accent4>
          <a:srgbClr val="000000"/>
        </a:accent4>
        <a:accent5>
          <a:srgbClr val="C5D6F2"/>
        </a:accent5>
        <a:accent6>
          <a:srgbClr val="E7E7E7"/>
        </a:accent6>
        <a:hlink>
          <a:srgbClr val="003399"/>
        </a:hlink>
        <a:folHlink>
          <a:srgbClr val="0033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FFFF"/>
        </a:dk2>
        <a:lt2>
          <a:srgbClr val="808080"/>
        </a:lt2>
        <a:accent1>
          <a:srgbClr val="8CB4E8"/>
        </a:accent1>
        <a:accent2>
          <a:srgbClr val="FFFFFF"/>
        </a:accent2>
        <a:accent3>
          <a:srgbClr val="FFFFFF"/>
        </a:accent3>
        <a:accent4>
          <a:srgbClr val="000000"/>
        </a:accent4>
        <a:accent5>
          <a:srgbClr val="C5D6F2"/>
        </a:accent5>
        <a:accent6>
          <a:srgbClr val="E7E7E7"/>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340</TotalTime>
  <Words>344</Words>
  <Application>Microsoft Office PowerPoint</Application>
  <PresentationFormat>On-screen Show (4:3)</PresentationFormat>
  <Paragraphs>131</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International Baccalaureate (IB)  Middle Years Program (MYP)</vt:lpstr>
      <vt:lpstr>International Baccalaureate</vt:lpstr>
      <vt:lpstr>IB Learner Profile</vt:lpstr>
      <vt:lpstr>MYP</vt:lpstr>
      <vt:lpstr>Middle Years Programme (MYP) currently</vt:lpstr>
      <vt:lpstr>What can Collaboration look like?</vt:lpstr>
      <vt:lpstr>Human ingenuity Day</vt:lpstr>
      <vt:lpstr>Human ingenuity Day</vt:lpstr>
      <vt:lpstr>Area of interaction (human ingenuity)</vt:lpstr>
      <vt:lpstr>Brunel</vt:lpstr>
      <vt:lpstr>Brunel Museum visit</vt:lpstr>
      <vt:lpstr>             Wonderful Decade Project</vt:lpstr>
      <vt:lpstr>                 Bletchley Park Visit</vt:lpstr>
      <vt:lpstr>Next Chapter</vt:lpstr>
      <vt:lpstr>E-assessment</vt:lpstr>
      <vt:lpstr>PowerPoint Presentation</vt:lpstr>
    </vt:vector>
  </TitlesOfParts>
  <Company>Metaphors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Plamen Nikolov</dc:creator>
  <cp:lastModifiedBy>sara brouwer</cp:lastModifiedBy>
  <cp:revision>47</cp:revision>
  <cp:lastPrinted>2014-04-24T14:26:04Z</cp:lastPrinted>
  <dcterms:created xsi:type="dcterms:W3CDTF">2008-08-22T14:52:49Z</dcterms:created>
  <dcterms:modified xsi:type="dcterms:W3CDTF">2014-04-28T08:34:59Z</dcterms:modified>
</cp:coreProperties>
</file>