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7" r:id="rId3"/>
    <p:sldId id="288" r:id="rId4"/>
    <p:sldId id="259" r:id="rId5"/>
    <p:sldId id="260" r:id="rId6"/>
    <p:sldId id="257" r:id="rId7"/>
    <p:sldId id="262" r:id="rId8"/>
    <p:sldId id="278" r:id="rId9"/>
    <p:sldId id="282" r:id="rId10"/>
    <p:sldId id="265" r:id="rId11"/>
    <p:sldId id="269" r:id="rId12"/>
    <p:sldId id="286" r:id="rId13"/>
    <p:sldId id="270" r:id="rId14"/>
    <p:sldId id="272" r:id="rId15"/>
    <p:sldId id="273" r:id="rId16"/>
    <p:sldId id="274" r:id="rId17"/>
    <p:sldId id="292" r:id="rId18"/>
    <p:sldId id="261" r:id="rId19"/>
    <p:sldId id="266" r:id="rId20"/>
    <p:sldId id="268" r:id="rId21"/>
    <p:sldId id="276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8"/>
    <p:restoredTop sz="94643"/>
  </p:normalViewPr>
  <p:slideViewPr>
    <p:cSldViewPr snapToGrid="0" snapToObjects="1">
      <p:cViewPr>
        <p:scale>
          <a:sx n="76" d="100"/>
          <a:sy n="76" d="100"/>
        </p:scale>
        <p:origin x="-512" y="-7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180B-BC73-C746-8080-3E4986CBB127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F4683-D20F-E347-8770-15FF94D2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7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C5711-B503-754E-9AC4-B0E4FACB05D1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0C55C-1AEB-1C43-83E6-955A395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7558DB-DD5E-4CFC-A4C3-D6E4E8516FD2}" type="slidenum">
              <a:rPr lang="en-GB" altLang="en-US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698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0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5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7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1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8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5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A79C-8240-0C44-AF4E-6C3FDCCA47C6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1A79C-8240-0C44-AF4E-6C3FDCCA47C6}" type="datetimeFigureOut">
              <a:rPr lang="en-US" smtClean="0"/>
              <a:t>08/07/17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89F9-5C26-A74B-A0E9-253EA3EE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hyperlink" Target="http://www.mathshubl2.com/" TargetMode="External"/><Relationship Id="rId7" Type="http://schemas.openxmlformats.org/officeDocument/2006/relationships/hyperlink" Target="https://twitter.com/MathsHubLdnCNW" TargetMode="External"/><Relationship Id="rId8" Type="http://schemas.openxmlformats.org/officeDocument/2006/relationships/image" Target="../media/image6.tiff"/><Relationship Id="rId9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3770"/>
          </a:xfrm>
        </p:spPr>
        <p:txBody>
          <a:bodyPr/>
          <a:lstStyle/>
          <a:p>
            <a:r>
              <a:rPr lang="en-US" dirty="0" smtClean="0"/>
              <a:t>Mixed Attainment </a:t>
            </a:r>
            <a:r>
              <a:rPr lang="en-US" dirty="0" err="1" smtClean="0"/>
              <a:t>Maths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Mark Horley, St. Marylebone CE School, Westminster</a:t>
            </a:r>
          </a:p>
          <a:p>
            <a:endParaRPr lang="en-US" sz="3200" dirty="0"/>
          </a:p>
          <a:p>
            <a:r>
              <a:rPr lang="en-US" sz="3200" dirty="0" smtClean="0"/>
              <a:t>@</a:t>
            </a:r>
            <a:r>
              <a:rPr lang="en-US" sz="3200" dirty="0" err="1" smtClean="0"/>
              <a:t>mhorley</a:t>
            </a:r>
            <a:endParaRPr lang="en-US" sz="3200" dirty="0" smtClean="0"/>
          </a:p>
          <a:p>
            <a:r>
              <a:rPr lang="en-US" sz="3200" dirty="0" err="1" smtClean="0"/>
              <a:t>mark.horley@gmail.com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947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16078" y="16712"/>
                <a:ext cx="10046171" cy="643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accent5">
                        <a:lumMod val="75000"/>
                      </a:schemeClr>
                    </a:solidFill>
                    <a:latin typeface="Arial"/>
                    <a:cs typeface="Arial"/>
                  </a:rPr>
                  <a:t>What can you say about </a:t>
                </a:r>
                <a:r>
                  <a:rPr lang="en-US" sz="4400" dirty="0" smtClean="0">
                    <a:latin typeface="Arial"/>
                    <a:cs typeface="Arial"/>
                  </a:rPr>
                  <a:t>a</a:t>
                </a:r>
                <a:r>
                  <a:rPr lang="en-US" sz="4400" dirty="0" smtClean="0">
                    <a:solidFill>
                      <a:schemeClr val="accent5">
                        <a:lumMod val="75000"/>
                      </a:schemeClr>
                    </a:solidFill>
                    <a:latin typeface="Arial"/>
                    <a:cs typeface="Arial"/>
                  </a:rPr>
                  <a:t> and </a:t>
                </a:r>
                <a:r>
                  <a:rPr lang="en-US" sz="4400" dirty="0" smtClean="0">
                    <a:latin typeface="Arial"/>
                    <a:cs typeface="Arial"/>
                  </a:rPr>
                  <a:t>b</a:t>
                </a:r>
                <a:r>
                  <a:rPr lang="en-US" sz="4400" dirty="0" smtClean="0">
                    <a:solidFill>
                      <a:schemeClr val="accent5">
                        <a:lumMod val="75000"/>
                      </a:schemeClr>
                    </a:solidFill>
                    <a:latin typeface="Arial"/>
                    <a:cs typeface="Arial"/>
                  </a:rPr>
                  <a:t>?</a:t>
                </a:r>
              </a:p>
              <a:p>
                <a:endParaRPr lang="en-US" sz="4400" dirty="0">
                  <a:latin typeface="Arial"/>
                  <a:cs typeface="Arial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dirty="0" smtClean="0">
                    <a:latin typeface="Arial"/>
                    <a:cs typeface="Arial"/>
                  </a:rPr>
                  <a:t>1)  </a:t>
                </a:r>
                <a14:m/>
                <a:endParaRPr lang="en-US" sz="4400" dirty="0">
                  <a:latin typeface="Arial"/>
                  <a:cs typeface="Arial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dirty="0" smtClean="0">
                    <a:latin typeface="Arial"/>
                    <a:cs typeface="Arial"/>
                  </a:rPr>
                  <a:t>2)</a:t>
                </a:r>
                <a:r>
                  <a:rPr lang="mr-IN" sz="4400" dirty="0">
                    <a:latin typeface="Arial"/>
                    <a:cs typeface="Arial"/>
                  </a:rPr>
                  <a:t> </a:t>
                </a:r>
                <a14:m/>
                <a:endParaRPr lang="en-US" sz="4400" dirty="0" smtClean="0">
                  <a:latin typeface="Arial"/>
                  <a:cs typeface="Arial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Arial"/>
                    <a:cs typeface="Arial"/>
                  </a:rPr>
                  <a:t>3</a:t>
                </a:r>
                <a:r>
                  <a:rPr lang="en-US" sz="4400" dirty="0" smtClean="0">
                    <a:latin typeface="Arial"/>
                    <a:cs typeface="Arial"/>
                  </a:rPr>
                  <a:t>)</a:t>
                </a:r>
                <a:r>
                  <a:rPr lang="mr-IN" sz="4400" dirty="0" smtClean="0">
                    <a:latin typeface="Arial"/>
                    <a:cs typeface="Arial"/>
                  </a:rPr>
                  <a:t> </a:t>
                </a:r>
                <a14:m/>
                <a:endParaRPr lang="en-US" sz="4400" dirty="0" smtClean="0">
                  <a:latin typeface="Arial"/>
                  <a:cs typeface="Arial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dirty="0">
                    <a:latin typeface="Arial"/>
                    <a:cs typeface="Arial"/>
                  </a:rPr>
                  <a:t>4</a:t>
                </a:r>
                <a:r>
                  <a:rPr lang="en-US" sz="4400" dirty="0" smtClean="0">
                    <a:latin typeface="Arial"/>
                    <a:cs typeface="Arial"/>
                  </a:rPr>
                  <a:t>)</a:t>
                </a:r>
                <a:r>
                  <a:rPr lang="mr-IN" sz="4400" dirty="0" smtClean="0">
                    <a:latin typeface="Arial"/>
                    <a:cs typeface="Arial"/>
                  </a:rPr>
                  <a:t> </a:t>
                </a:r>
                <a14:m/>
                <a:endParaRPr lang="en-US" sz="4400" dirty="0" smtClean="0">
                  <a:latin typeface="Arial"/>
                  <a:cs typeface="Arial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dirty="0" smtClean="0">
                    <a:latin typeface="Arial"/>
                    <a:cs typeface="Arial"/>
                  </a:rPr>
                  <a:t>5)</a:t>
                </a:r>
                <a:r>
                  <a:rPr lang="mr-IN" sz="4400" dirty="0" smtClean="0">
                    <a:latin typeface="Arial"/>
                    <a:cs typeface="Arial"/>
                  </a:rPr>
                  <a:t> </a:t>
                </a:r>
                <a14:m/>
                <a:endParaRPr lang="en-US" sz="4400" dirty="0" smtClean="0">
                  <a:latin typeface="Arial"/>
                  <a:cs typeface="Arial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400" dirty="0" smtClean="0">
                    <a:latin typeface="Arial"/>
                    <a:cs typeface="Arial"/>
                  </a:rPr>
                  <a:t>6)</a:t>
                </a:r>
                <a:r>
                  <a:rPr lang="mr-IN" sz="4400" dirty="0" smtClean="0">
                    <a:latin typeface="Arial"/>
                    <a:cs typeface="Arial"/>
                  </a:rPr>
                  <a:t> </a:t>
                </a:r>
                <a14:m/>
                <a:endParaRPr lang="en-US" sz="440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78" y="16712"/>
                <a:ext cx="10046171" cy="64325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22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4932" y="304801"/>
                <a:ext cx="10603623" cy="609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TRUE of FALSE</a:t>
                </a:r>
              </a:p>
              <a:p>
                <a:endParaRPr lang="en-US" sz="3200" dirty="0"/>
              </a:p>
              <a:p>
                <a:pPr marL="514350" indent="-514350">
                  <a:spcBef>
                    <a:spcPts val="1200"/>
                  </a:spcBef>
                  <a:buAutoNum type="arabicParenR"/>
                </a:pPr>
                <a:r>
                  <a:rPr lang="en-US" sz="3200" dirty="0" smtClean="0"/>
                  <a:t>To multiply by 10, you add zero to a number</a:t>
                </a:r>
              </a:p>
              <a:p>
                <a:pPr marL="514350" indent="-514350">
                  <a:spcBef>
                    <a:spcPts val="1200"/>
                  </a:spcBef>
                  <a:buAutoNum type="arabicParenR"/>
                </a:pPr>
                <a:r>
                  <a:rPr lang="en-US" sz="3200" dirty="0" smtClean="0"/>
                  <a:t>3.4 </a:t>
                </a:r>
                <a14:m>
                  <m:oMath xmlns:m="http://schemas.openxmlformats.org/officeDocument/2006/math" xmlns="">
                    <m:r>
                      <a:rPr lang="en-GB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3200" dirty="0" smtClean="0"/>
                  <a:t> 100 = 3.400</a:t>
                </a:r>
              </a:p>
              <a:p>
                <a:pPr marL="514350" indent="-514350">
                  <a:spcBef>
                    <a:spcPts val="1200"/>
                  </a:spcBef>
                  <a:buAutoNum type="arabicParenR"/>
                </a:pPr>
                <a:r>
                  <a:rPr lang="en-US" sz="3200" dirty="0" smtClean="0"/>
                  <a:t>4.56 ÷ 100 = 0.456</a:t>
                </a:r>
              </a:p>
              <a:p>
                <a:pPr marL="514350" indent="-514350">
                  <a:spcBef>
                    <a:spcPts val="1200"/>
                  </a:spcBef>
                  <a:buAutoNum type="arabicParenR"/>
                </a:pPr>
                <a:r>
                  <a:rPr lang="en-US" sz="3200" dirty="0" smtClean="0"/>
                  <a:t>340 ÷ 10 </a:t>
                </a:r>
                <a:r>
                  <a:rPr lang="en-GB" sz="3200" dirty="0"/>
                  <a:t>=</a:t>
                </a:r>
                <a:r>
                  <a:rPr lang="en-US" sz="3200" dirty="0" smtClean="0"/>
                  <a:t> 34.0</a:t>
                </a:r>
              </a:p>
              <a:p>
                <a:pPr marL="514350" indent="-514350">
                  <a:spcBef>
                    <a:spcPts val="1200"/>
                  </a:spcBef>
                  <a:buAutoNum type="arabicParenR"/>
                </a:pPr>
                <a:r>
                  <a:rPr lang="en-US" sz="3200" dirty="0" smtClean="0"/>
                  <a:t>0.83 </a:t>
                </a:r>
                <a14:m>
                  <m:oMath xmlns:m="http://schemas.openxmlformats.org/officeDocument/2006/math" xmlns="">
                    <m:r>
                      <a:rPr lang="en-GB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3200" dirty="0" smtClean="0"/>
                  <a:t> 1000 = 83</a:t>
                </a:r>
              </a:p>
              <a:p>
                <a:pPr marL="514350" indent="-514350">
                  <a:spcBef>
                    <a:spcPts val="1200"/>
                  </a:spcBef>
                  <a:buAutoNum type="arabicParenR"/>
                </a:pPr>
                <a:r>
                  <a:rPr lang="en-US" sz="3200" dirty="0" smtClean="0"/>
                  <a:t>Dividing by 100 is the same as dividing by 10 twice</a:t>
                </a:r>
              </a:p>
              <a:p>
                <a:pPr marL="514350" indent="-514350">
                  <a:spcBef>
                    <a:spcPts val="1200"/>
                  </a:spcBef>
                  <a:buAutoNum type="arabicParenR"/>
                </a:pPr>
                <a:r>
                  <a:rPr lang="en-US" sz="3200" dirty="0" smtClean="0"/>
                  <a:t>To multiply by 100, you move the decimal point two places to the right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2" y="304801"/>
                <a:ext cx="10603623" cy="6093976"/>
              </a:xfrm>
              <a:prstGeom prst="rect">
                <a:avLst/>
              </a:prstGeom>
              <a:blipFill rotWithShape="0">
                <a:blip r:embed="rId2"/>
                <a:stretch>
                  <a:fillRect l="-1494" t="-1300" r="-287" b="-2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8" y="0"/>
            <a:ext cx="11184274" cy="680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5.googleusercontent.com/_2__QjhwfUvZ1962cuqOkPwlAl3EoYEzNcIclfQD5bYYb0cHs4k7dlJqS4ALOTKzVQurLL__pEzsVCZ-RNulFKq2p0GjAOUWS0THX_eWbv627RbVyzDMcgdvkEN78_xRNgIL_ZL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"/>
            <a:ext cx="911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5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5.googleusercontent.com/Zrmh_qYWPKs-6T9DwH1HHif6z4noGE_4laroYRhcLzUMWDYawiibpu4gve55wWbXv3Ot6nihUruTtyq1E6zMzvusDNcHQe66wDyxUQVoleL1M7yKoq-dDHkwqm5pGnErunlZxDu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5"/>
          <a:stretch/>
        </p:blipFill>
        <p:spPr bwMode="auto">
          <a:xfrm>
            <a:off x="135467" y="0"/>
            <a:ext cx="9194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31466" y="885222"/>
            <a:ext cx="403027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" charset="0"/>
                <a:ea typeface="Times" charset="0"/>
                <a:cs typeface="Times" charset="0"/>
              </a:rPr>
              <a:t>34 ◯ ☐ = 3.4</a:t>
            </a:r>
          </a:p>
          <a:p>
            <a:r>
              <a:rPr lang="en-US" sz="4400" dirty="0">
                <a:latin typeface="Times" charset="0"/>
                <a:ea typeface="Times" charset="0"/>
                <a:cs typeface="Times" charset="0"/>
              </a:rPr>
              <a:t>34 ◯ ☐ = 3.4</a:t>
            </a:r>
          </a:p>
          <a:p>
            <a:endParaRPr lang="en-US" sz="4400" dirty="0" smtClean="0">
              <a:latin typeface="Times" charset="0"/>
              <a:ea typeface="Times" charset="0"/>
              <a:cs typeface="Times" charset="0"/>
            </a:endParaRPr>
          </a:p>
          <a:p>
            <a:r>
              <a:rPr lang="en-US" sz="4400" dirty="0">
                <a:latin typeface="Times" charset="0"/>
                <a:ea typeface="Times" charset="0"/>
                <a:cs typeface="Times" charset="0"/>
              </a:rPr>
              <a:t>34 ◯ ☐ = </a:t>
            </a:r>
            <a:r>
              <a:rPr lang="en-US" sz="4400" dirty="0" smtClean="0">
                <a:latin typeface="Times" charset="0"/>
                <a:ea typeface="Times" charset="0"/>
                <a:cs typeface="Times" charset="0"/>
              </a:rPr>
              <a:t>0.34</a:t>
            </a:r>
            <a:endParaRPr lang="en-US" sz="4400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sz="4400" dirty="0">
                <a:latin typeface="Times" charset="0"/>
                <a:ea typeface="Times" charset="0"/>
                <a:cs typeface="Times" charset="0"/>
              </a:rPr>
              <a:t>34 ◯ ☐ = </a:t>
            </a:r>
            <a:r>
              <a:rPr lang="en-US" sz="4400" dirty="0" smtClean="0">
                <a:latin typeface="Times" charset="0"/>
                <a:ea typeface="Times" charset="0"/>
                <a:cs typeface="Times" charset="0"/>
              </a:rPr>
              <a:t>0.34</a:t>
            </a:r>
            <a:endParaRPr lang="en-US" sz="4400" dirty="0">
              <a:latin typeface="Times" charset="0"/>
              <a:ea typeface="Times" charset="0"/>
              <a:cs typeface="Times" charset="0"/>
            </a:endParaRPr>
          </a:p>
          <a:p>
            <a:endParaRPr lang="en-US" sz="4400" dirty="0" smtClean="0">
              <a:latin typeface="Times" charset="0"/>
              <a:ea typeface="Times" charset="0"/>
              <a:cs typeface="Times" charset="0"/>
            </a:endParaRPr>
          </a:p>
          <a:p>
            <a:r>
              <a:rPr lang="en-US" sz="4400" dirty="0">
                <a:latin typeface="Times" charset="0"/>
                <a:ea typeface="Times" charset="0"/>
                <a:cs typeface="Times" charset="0"/>
              </a:rPr>
              <a:t>34 ◯ ☐ = </a:t>
            </a:r>
            <a:r>
              <a:rPr lang="en-US" sz="4400" dirty="0" smtClean="0">
                <a:latin typeface="Times" charset="0"/>
                <a:ea typeface="Times" charset="0"/>
                <a:cs typeface="Times" charset="0"/>
              </a:rPr>
              <a:t>0.034</a:t>
            </a:r>
            <a:endParaRPr lang="en-US" sz="4400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sz="4400" dirty="0">
                <a:latin typeface="Times" charset="0"/>
                <a:ea typeface="Times" charset="0"/>
                <a:cs typeface="Times" charset="0"/>
              </a:rPr>
              <a:t>34 ◯ ☐ = </a:t>
            </a:r>
            <a:r>
              <a:rPr lang="en-US" sz="4400" dirty="0" smtClean="0">
                <a:latin typeface="Times" charset="0"/>
                <a:ea typeface="Times" charset="0"/>
                <a:cs typeface="Times" charset="0"/>
              </a:rPr>
              <a:t>0.034</a:t>
            </a:r>
            <a:endParaRPr lang="en-US" sz="44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1466" y="181001"/>
            <a:ext cx="5810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Fill the boxes and continue </a:t>
            </a:r>
            <a:r>
              <a:rPr lang="en-US" sz="2800" smtClean="0">
                <a:solidFill>
                  <a:schemeClr val="accent1"/>
                </a:solidFill>
              </a:rPr>
              <a:t>the pattern</a:t>
            </a:r>
            <a:endParaRPr lang="en-US" sz="28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8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4.googleusercontent.com/XAyOlTzeVc1QzffMro3rMS5N1trG4LgXnI7ib6fiehI9Hf6VfSjewSaMR2uFy0DVAvInHseukztNo3YGTZPIIAxVgBYa7xYsfEuAkmalXWLMPvlAEfFk3tubxfllFLRu_YzzvW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7" y="0"/>
            <a:ext cx="7721600" cy="665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7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4.googleusercontent.com/kaS9iZX6PZ5O8aP_BFGo4sgssNdaHiwZ87Zkb9UXi-Y-D5VnQGkKvNKqLb0-0FZjLWksTbvxb8ZEacgIFVzH_4Zo60zEDCT4UfOOW6OsVvShUiQlMr6tUmAPWdPM4yxH0js8yU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5" y="91482"/>
            <a:ext cx="7603067" cy="67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89856" y="320327"/>
            <a:ext cx="7202760" cy="66969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/>
              <a:t>Collaborative lesson planning</a:t>
            </a:r>
            <a:endParaRPr lang="en-GB" altLang="en-US" sz="32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28133" y="980729"/>
            <a:ext cx="11040534" cy="4629249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Yr7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teachers meet once per week for 1 period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(Same for Yr8 teachers)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Review plans already made for the week ahead.</a:t>
            </a:r>
          </a:p>
          <a:p>
            <a:pPr eaLnBrk="1" hangingPunct="1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Plan 2 weeks ahead. </a:t>
            </a:r>
          </a:p>
          <a:p>
            <a:pPr eaLnBrk="1" hangingPunct="1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lvl="2" eaLnBrk="1" hangingPunct="1">
              <a:buNone/>
            </a:pPr>
            <a:endParaRPr lang="en-GB" altLang="en-US" sz="1600" dirty="0"/>
          </a:p>
          <a:p>
            <a:pPr eaLnBrk="1" hangingPunct="1"/>
            <a:endParaRPr lang="en-GB" altLang="en-US" sz="2000" dirty="0"/>
          </a:p>
        </p:txBody>
      </p:sp>
      <p:grpSp>
        <p:nvGrpSpPr>
          <p:cNvPr id="2" name="Group 93"/>
          <p:cNvGrpSpPr/>
          <p:nvPr/>
        </p:nvGrpSpPr>
        <p:grpSpPr>
          <a:xfrm>
            <a:off x="3236558" y="2268323"/>
            <a:ext cx="5112568" cy="4409256"/>
            <a:chOff x="1187624" y="1980456"/>
            <a:chExt cx="5112568" cy="4409256"/>
          </a:xfrm>
        </p:grpSpPr>
        <p:sp>
          <p:nvSpPr>
            <p:cNvPr id="27" name="Rounded Rectangle 26"/>
            <p:cNvSpPr/>
            <p:nvPr/>
          </p:nvSpPr>
          <p:spPr>
            <a:xfrm>
              <a:off x="2555776" y="2564904"/>
              <a:ext cx="2376264" cy="86409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Week A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923928" y="3501008"/>
              <a:ext cx="2376264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Weekly TRG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187624" y="2132856"/>
              <a:ext cx="2376264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Weekly TRG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555776" y="3933056"/>
              <a:ext cx="2376264" cy="86409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Week B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87624" y="4869160"/>
              <a:ext cx="2376264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Weekly TRG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55776" y="5301208"/>
              <a:ext cx="2376264" cy="86409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Week B</a:t>
              </a:r>
            </a:p>
          </p:txBody>
        </p:sp>
        <p:grpSp>
          <p:nvGrpSpPr>
            <p:cNvPr id="3" name="Group 54"/>
            <p:cNvGrpSpPr/>
            <p:nvPr/>
          </p:nvGrpSpPr>
          <p:grpSpPr>
            <a:xfrm>
              <a:off x="1547664" y="2564904"/>
              <a:ext cx="1008112" cy="1800200"/>
              <a:chOff x="1475656" y="3068960"/>
              <a:chExt cx="1008112" cy="18002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475656" y="3068960"/>
                <a:ext cx="0" cy="180020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1475656" y="3429000"/>
                <a:ext cx="93610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endCxn id="31" idx="1"/>
              </p:cNvCxnSpPr>
              <p:nvPr/>
            </p:nvCxnSpPr>
            <p:spPr>
              <a:xfrm>
                <a:off x="1475656" y="4869160"/>
                <a:ext cx="100811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5"/>
            <p:cNvGrpSpPr/>
            <p:nvPr/>
          </p:nvGrpSpPr>
          <p:grpSpPr>
            <a:xfrm flipH="1">
              <a:off x="4932040" y="4005064"/>
              <a:ext cx="1152128" cy="1800200"/>
              <a:chOff x="1475656" y="3068960"/>
              <a:chExt cx="1008112" cy="18002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1475656" y="3068960"/>
                <a:ext cx="0" cy="180020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1475656" y="3429000"/>
                <a:ext cx="93610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1475656" y="4869160"/>
                <a:ext cx="100811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>
              <a:off x="1547664" y="5301208"/>
              <a:ext cx="0" cy="64807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1547664" y="5661248"/>
              <a:ext cx="9361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084168" y="2420888"/>
              <a:ext cx="0" cy="57606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4932040" y="2996952"/>
              <a:ext cx="11521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221813" y="2708920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2">
                      <a:lumMod val="75000"/>
                    </a:schemeClr>
                  </a:solidFill>
                </a:rPr>
                <a:t>Plan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91680" y="4067780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2">
                      <a:lumMod val="75000"/>
                    </a:schemeClr>
                  </a:solidFill>
                </a:rPr>
                <a:t>Plan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221813" y="5507940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2">
                      <a:lumMod val="75000"/>
                    </a:schemeClr>
                  </a:solidFill>
                </a:rPr>
                <a:t>Plan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47664" y="2689175"/>
              <a:ext cx="709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3"/>
                  </a:solidFill>
                </a:rPr>
                <a:t>Review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547664" y="5445224"/>
              <a:ext cx="709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3"/>
                  </a:solidFill>
                </a:rPr>
                <a:t>Review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48064" y="4077072"/>
              <a:ext cx="709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3"/>
                  </a:solidFill>
                </a:rPr>
                <a:t>Review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6084168" y="1980456"/>
              <a:ext cx="0" cy="368424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547664" y="5949280"/>
              <a:ext cx="0" cy="440432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0981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1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zUmi7ZPoRCn6Va1oGMqvIW_aLrCRrCiYg3SUwgLhmtgZm88c7D01OuyC3d_y853hui5mvQJJHJlEQbvM4Nfdy7J87vn1iJB83jUn0oNq8Tzcu31rCXGOz8qj0pMQtzzPRfcXqMU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18533"/>
            <a:ext cx="6451600" cy="66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7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6" y="534159"/>
            <a:ext cx="9406467" cy="6323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4058" y="-33867"/>
            <a:ext cx="4900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ixedattainmentmaths.com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6228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984" y="0"/>
            <a:ext cx="7108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3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-shot-2016-10-23-at-06-57-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" y="752019"/>
            <a:ext cx="12049936" cy="41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7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33" y="0"/>
            <a:ext cx="9199963" cy="685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Teaching\General Admin\Department Head\National\Maths Hub\maths_hubs_logo_LondonCentral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489" y="4737898"/>
            <a:ext cx="1658937" cy="69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2" descr="T:\Department Share\Mathematics\Shanghai\NCETM-Shanghai-Teaching-Low-Res\Lower Resolution Files - For Screen or Email Use\086-NCETM-Shanghai-Tea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856" y="2900942"/>
            <a:ext cx="576064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:\Department Share\Mathematics\Shanghai\NCETM-Shanghai-Teaching-Low-Res\Lower Resolution Files - For Screen or Email Use\030-NCETM-Shanghai-Teach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2" y="188641"/>
            <a:ext cx="5904656" cy="39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tMaryleboneTeachingSchoolAllian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071" y="4694556"/>
            <a:ext cx="1490662" cy="170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7023" y="5547148"/>
            <a:ext cx="3092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002060"/>
                </a:solidFill>
                <a:latin typeface="Calibri" pitchFamily="34" charset="0"/>
                <a:hlinkClick r:id="rId6"/>
              </a:rPr>
              <a:t>www.mathshubl2.com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@</a:t>
            </a:r>
            <a:r>
              <a:rPr lang="en-GB" sz="2400" dirty="0">
                <a:solidFill>
                  <a:schemeClr val="accent5"/>
                </a:solidFill>
                <a:latin typeface="Calibri" pitchFamily="34" charset="0"/>
                <a:hlinkClick r:id="rId7"/>
              </a:rPr>
              <a:t>MathsHubLdnCNW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6734" y="188641"/>
            <a:ext cx="2123387" cy="2675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7134" y="63125"/>
            <a:ext cx="1879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08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81000"/>
            <a:ext cx="8724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7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een Shot 2017-01-15 at 08.02.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9247840" cy="63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6488668"/>
            <a:ext cx="9628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www.bristol.ac.uk</a:t>
            </a:r>
            <a:r>
              <a:rPr lang="en-US" dirty="0" smtClean="0"/>
              <a:t>/media-library/sites/</a:t>
            </a:r>
            <a:r>
              <a:rPr lang="en-US" dirty="0" err="1" smtClean="0"/>
              <a:t>cmpo</a:t>
            </a:r>
            <a:r>
              <a:rPr lang="en-US" dirty="0" smtClean="0"/>
              <a:t>/documents/taylor2016.pdf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9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4000" dirty="0" smtClean="0"/>
              <a:t>At </a:t>
            </a:r>
            <a:r>
              <a:rPr lang="en-US" sz="4000" dirty="0" smtClean="0"/>
              <a:t>any point in time, different learners will proceed at different rates AND have different foundational knowledge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4000" dirty="0" smtClean="0"/>
              <a:t>Every minute is valuable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992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321734"/>
            <a:ext cx="10820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o-tJcw9byaCAHobhfootzws4FCCFHSHtnbcLuVoxcP5sWAsIZjedwOXPVJ52PC7i77M7_E09a6Xpqvkk9Rz0YBSwWAuj_HfQLj4qMdK9fKRYgjK3WBRVSSBSRSeQOW-OtviUoB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33" y="236"/>
            <a:ext cx="7941733" cy="685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0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Introduce Algebra early in Year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</a:p>
          <a:p>
            <a:pPr lvl="1"/>
            <a:r>
              <a:rPr lang="en-US" dirty="0" smtClean="0"/>
              <a:t>Collecting like terms</a:t>
            </a:r>
          </a:p>
          <a:p>
            <a:pPr lvl="1"/>
            <a:r>
              <a:rPr lang="en-US" dirty="0" smtClean="0"/>
              <a:t>Substitution</a:t>
            </a:r>
          </a:p>
          <a:p>
            <a:pPr lvl="1"/>
            <a:r>
              <a:rPr lang="en-US" dirty="0" smtClean="0"/>
              <a:t>Distributive and Associative Laws applied to arithmetic and algebra</a:t>
            </a:r>
          </a:p>
          <a:p>
            <a:pPr lvl="1"/>
            <a:endParaRPr lang="en-US" dirty="0"/>
          </a:p>
          <a:p>
            <a:r>
              <a:rPr lang="en-US" dirty="0" smtClean="0"/>
              <a:t>Carefully avoiding negatives</a:t>
            </a:r>
          </a:p>
          <a:p>
            <a:pPr lvl="1"/>
            <a:r>
              <a:rPr lang="en-US" dirty="0" smtClean="0"/>
              <a:t>E.g. 5(a + 3b) </a:t>
            </a:r>
            <a:r>
              <a:rPr lang="mr-IN" dirty="0" smtClean="0"/>
              <a:t>–</a:t>
            </a:r>
            <a:r>
              <a:rPr lang="en-US" dirty="0" smtClean="0"/>
              <a:t> 2a</a:t>
            </a:r>
          </a:p>
          <a:p>
            <a:pPr lvl="1"/>
            <a:r>
              <a:rPr lang="en-US" dirty="0" smtClean="0"/>
              <a:t>But not 5(a + 3b)</a:t>
            </a:r>
            <a:r>
              <a:rPr lang="mr-IN" dirty="0"/>
              <a:t> –</a:t>
            </a:r>
            <a:r>
              <a:rPr lang="en-US" dirty="0"/>
              <a:t> </a:t>
            </a:r>
            <a:r>
              <a:rPr lang="en-US" dirty="0" smtClean="0"/>
              <a:t>8a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8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362</Words>
  <Application>Microsoft Macintosh PowerPoint</Application>
  <PresentationFormat>Custom</PresentationFormat>
  <Paragraphs>80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Mixed Attainment Maths</vt:lpstr>
      <vt:lpstr>PowerPoint Presentation</vt:lpstr>
      <vt:lpstr>PowerPoint Presentation</vt:lpstr>
      <vt:lpstr>PowerPoint Presentation</vt:lpstr>
      <vt:lpstr>PowerPoint Presentation</vt:lpstr>
      <vt:lpstr>The Challenge of differentiation</vt:lpstr>
      <vt:lpstr>PowerPoint Presentation</vt:lpstr>
      <vt:lpstr>PowerPoint Presentation</vt:lpstr>
      <vt:lpstr>Introduce Algebra early in Year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Collaborative lesson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Attainment Maths</dc:title>
  <dc:creator>mark.horley@gmail.com</dc:creator>
  <cp:lastModifiedBy>Mark Horley</cp:lastModifiedBy>
  <cp:revision>38</cp:revision>
  <cp:lastPrinted>2017-01-27T21:29:54Z</cp:lastPrinted>
  <dcterms:created xsi:type="dcterms:W3CDTF">2017-01-27T07:51:06Z</dcterms:created>
  <dcterms:modified xsi:type="dcterms:W3CDTF">2017-07-08T07:28:14Z</dcterms:modified>
</cp:coreProperties>
</file>